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b Game Development: Creating Interactive Experiences for the Browser" id="{1544EA0E-206B-4A7D-A80F-2418F537889E}">
          <p14:sldIdLst>
            <p14:sldId id="2561"/>
            <p14:sldId id="2562"/>
          </p14:sldIdLst>
        </p14:section>
        <p14:section name="Introduction to Web Game Development" id="{65435D52-3436-4A3E-A13A-DEC2F2D21828}">
          <p14:sldIdLst>
            <p14:sldId id="2563"/>
            <p14:sldId id="2564"/>
            <p14:sldId id="2565"/>
            <p14:sldId id="2566"/>
          </p14:sldIdLst>
        </p14:section>
        <p14:section name="Key Technologies and Tools" id="{F7F363A0-C46C-4C07-AAE2-4099742EB651}">
          <p14:sldIdLst>
            <p14:sldId id="2567"/>
            <p14:sldId id="2568"/>
            <p14:sldId id="2569"/>
            <p14:sldId id="2570"/>
          </p14:sldIdLst>
        </p14:section>
        <p14:section name="Core Principles of Game Design for the Web" id="{B28012AB-CC59-4DB8-8518-4C59D4255030}">
          <p14:sldIdLst>
            <p14:sldId id="2571"/>
            <p14:sldId id="2572"/>
            <p14:sldId id="2573"/>
            <p14:sldId id="2574"/>
          </p14:sldIdLst>
        </p14:section>
        <p14:section name="Development Workflow and Best Practices" id="{9EA2356A-83B7-4060-B017-17427288A3A6}">
          <p14:sldIdLst>
            <p14:sldId id="2575"/>
            <p14:sldId id="2576"/>
            <p14:sldId id="2577"/>
            <p14:sldId id="2578"/>
          </p14:sldIdLst>
        </p14:section>
        <p14:section name="Emerging Trends in Web Game Development" id="{B03B45ED-D62F-4D72-9BDF-5E916B5B5ECA}">
          <p14:sldIdLst>
            <p14:sldId id="2579"/>
            <p14:sldId id="2580"/>
            <p14:sldId id="2581"/>
            <p14:sldId id="2582"/>
          </p14:sldIdLst>
        </p14:section>
        <p14:section name="Conclusion" id="{A72E8818-83E2-41DA-AAEB-2B03E435EC39}">
          <p14:sldIdLst>
            <p14:sldId id="25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8" d="100"/>
          <a:sy n="88" d="100"/>
        </p:scale>
        <p:origin x="2428" y="2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ata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DA3F31-DA22-45C7-9DB5-9E036D94C3E0}"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7EA321FE-1E5D-43F9-8D4A-B2E1BEB2915C}">
      <dgm:prSet/>
      <dgm:spPr/>
      <dgm:t>
        <a:bodyPr/>
        <a:lstStyle/>
        <a:p>
          <a:pPr>
            <a:lnSpc>
              <a:spcPct val="100000"/>
            </a:lnSpc>
            <a:defRPr b="1"/>
          </a:pPr>
          <a:r>
            <a:rPr lang="en-US"/>
            <a:t>Optimizing Load Times</a:t>
          </a:r>
        </a:p>
      </dgm:t>
    </dgm:pt>
    <dgm:pt modelId="{64DFB5DC-CE0F-4BAE-967A-E0AB0A3A77D6}" type="parTrans" cxnId="{47CEEBAD-F5B4-4288-B3DC-07291A4339EB}">
      <dgm:prSet/>
      <dgm:spPr/>
      <dgm:t>
        <a:bodyPr/>
        <a:lstStyle/>
        <a:p>
          <a:endParaRPr lang="en-US"/>
        </a:p>
      </dgm:t>
    </dgm:pt>
    <dgm:pt modelId="{E247A904-FACB-4522-9D23-B0052A113620}" type="sibTrans" cxnId="{47CEEBAD-F5B4-4288-B3DC-07291A4339EB}">
      <dgm:prSet/>
      <dgm:spPr/>
      <dgm:t>
        <a:bodyPr/>
        <a:lstStyle/>
        <a:p>
          <a:pPr>
            <a:lnSpc>
              <a:spcPct val="100000"/>
            </a:lnSpc>
            <a:defRPr b="1"/>
          </a:pPr>
          <a:endParaRPr lang="en-US"/>
        </a:p>
      </dgm:t>
    </dgm:pt>
    <dgm:pt modelId="{B59EC1B8-6268-4859-B322-31E3AE550E83}">
      <dgm:prSet/>
      <dgm:spPr/>
      <dgm:t>
        <a:bodyPr/>
        <a:lstStyle/>
        <a:p>
          <a:pPr>
            <a:lnSpc>
              <a:spcPct val="100000"/>
            </a:lnSpc>
          </a:pPr>
          <a:r>
            <a:rPr lang="en-US"/>
            <a:t>Reducing load times improves user experience and keeps visitors engaged on websites and apps.</a:t>
          </a:r>
        </a:p>
      </dgm:t>
    </dgm:pt>
    <dgm:pt modelId="{23BC9232-5CEE-4EB8-93F1-0A422EFE3986}" type="parTrans" cxnId="{BE075ED2-BED1-49F5-9281-252CC2E88EA8}">
      <dgm:prSet/>
      <dgm:spPr/>
      <dgm:t>
        <a:bodyPr/>
        <a:lstStyle/>
        <a:p>
          <a:endParaRPr lang="en-US"/>
        </a:p>
      </dgm:t>
    </dgm:pt>
    <dgm:pt modelId="{674D67A1-D062-4632-83C1-3F5995B8BA4E}" type="sibTrans" cxnId="{BE075ED2-BED1-49F5-9281-252CC2E88EA8}">
      <dgm:prSet/>
      <dgm:spPr/>
      <dgm:t>
        <a:bodyPr/>
        <a:lstStyle/>
        <a:p>
          <a:endParaRPr lang="en-US"/>
        </a:p>
      </dgm:t>
    </dgm:pt>
    <dgm:pt modelId="{E7692158-6094-4918-B815-A1D6F2EF67B5}">
      <dgm:prSet/>
      <dgm:spPr/>
      <dgm:t>
        <a:bodyPr/>
        <a:lstStyle/>
        <a:p>
          <a:pPr>
            <a:lnSpc>
              <a:spcPct val="100000"/>
            </a:lnSpc>
            <a:defRPr b="1"/>
          </a:pPr>
          <a:r>
            <a:rPr lang="en-US"/>
            <a:t>Minimizing Resource Usage</a:t>
          </a:r>
        </a:p>
      </dgm:t>
    </dgm:pt>
    <dgm:pt modelId="{43BD3A2E-4DCA-4242-A6F5-5141313CFD66}" type="parTrans" cxnId="{8A02CB09-4AB5-4B2E-94D0-8B147E9EA504}">
      <dgm:prSet/>
      <dgm:spPr/>
      <dgm:t>
        <a:bodyPr/>
        <a:lstStyle/>
        <a:p>
          <a:endParaRPr lang="en-US"/>
        </a:p>
      </dgm:t>
    </dgm:pt>
    <dgm:pt modelId="{439CF296-EFB4-4DB6-ABE8-41A38F3B7A2C}" type="sibTrans" cxnId="{8A02CB09-4AB5-4B2E-94D0-8B147E9EA504}">
      <dgm:prSet/>
      <dgm:spPr/>
      <dgm:t>
        <a:bodyPr/>
        <a:lstStyle/>
        <a:p>
          <a:pPr>
            <a:lnSpc>
              <a:spcPct val="100000"/>
            </a:lnSpc>
            <a:defRPr b="1"/>
          </a:pPr>
          <a:endParaRPr lang="en-US"/>
        </a:p>
      </dgm:t>
    </dgm:pt>
    <dgm:pt modelId="{2D681AB3-F1AE-4615-8FC5-754F0A1C3AF4}">
      <dgm:prSet/>
      <dgm:spPr/>
      <dgm:t>
        <a:bodyPr/>
        <a:lstStyle/>
        <a:p>
          <a:pPr>
            <a:lnSpc>
              <a:spcPct val="100000"/>
            </a:lnSpc>
          </a:pPr>
          <a:r>
            <a:rPr lang="en-US"/>
            <a:t>Efficient resource usage lowers data consumption and enhances performance on various devices.</a:t>
          </a:r>
        </a:p>
      </dgm:t>
    </dgm:pt>
    <dgm:pt modelId="{F2E39428-2B50-4FDE-A47C-79B6F0B155F3}" type="parTrans" cxnId="{82D7D509-63AD-4071-B07A-4DB939666D99}">
      <dgm:prSet/>
      <dgm:spPr/>
      <dgm:t>
        <a:bodyPr/>
        <a:lstStyle/>
        <a:p>
          <a:endParaRPr lang="en-US"/>
        </a:p>
      </dgm:t>
    </dgm:pt>
    <dgm:pt modelId="{1A622802-0004-4063-A0E7-5BE8A0114E44}" type="sibTrans" cxnId="{82D7D509-63AD-4071-B07A-4DB939666D99}">
      <dgm:prSet/>
      <dgm:spPr/>
      <dgm:t>
        <a:bodyPr/>
        <a:lstStyle/>
        <a:p>
          <a:endParaRPr lang="en-US"/>
        </a:p>
      </dgm:t>
    </dgm:pt>
    <dgm:pt modelId="{89A3EF9A-447A-4721-B954-23C0D2D9F968}">
      <dgm:prSet/>
      <dgm:spPr/>
      <dgm:t>
        <a:bodyPr/>
        <a:lstStyle/>
        <a:p>
          <a:pPr>
            <a:lnSpc>
              <a:spcPct val="100000"/>
            </a:lnSpc>
            <a:defRPr b="1"/>
          </a:pPr>
          <a:r>
            <a:rPr lang="en-US"/>
            <a:t>Cross-Platform Compatibility</a:t>
          </a:r>
        </a:p>
      </dgm:t>
    </dgm:pt>
    <dgm:pt modelId="{571B35C7-2F0D-42C7-8462-B8DFEBB5EC51}" type="parTrans" cxnId="{B0E8DB6E-806C-4D84-81A4-D2CD015F420C}">
      <dgm:prSet/>
      <dgm:spPr/>
      <dgm:t>
        <a:bodyPr/>
        <a:lstStyle/>
        <a:p>
          <a:endParaRPr lang="en-US"/>
        </a:p>
      </dgm:t>
    </dgm:pt>
    <dgm:pt modelId="{9563CFE8-AD5E-42F6-8A7C-168403043022}" type="sibTrans" cxnId="{B0E8DB6E-806C-4D84-81A4-D2CD015F420C}">
      <dgm:prSet/>
      <dgm:spPr/>
      <dgm:t>
        <a:bodyPr/>
        <a:lstStyle/>
        <a:p>
          <a:endParaRPr lang="en-US"/>
        </a:p>
      </dgm:t>
    </dgm:pt>
    <dgm:pt modelId="{A04B2694-BEA1-42BD-B315-4D4D7395D0FF}">
      <dgm:prSet/>
      <dgm:spPr/>
      <dgm:t>
        <a:bodyPr/>
        <a:lstStyle/>
        <a:p>
          <a:pPr>
            <a:lnSpc>
              <a:spcPct val="100000"/>
            </a:lnSpc>
          </a:pPr>
          <a:r>
            <a:rPr lang="en-US"/>
            <a:t>Ensuring websites work well across browsers and devices maximizes audience reach and satisfaction.</a:t>
          </a:r>
        </a:p>
      </dgm:t>
    </dgm:pt>
    <dgm:pt modelId="{14E1E9A9-7BB4-4214-8219-5A0E936D8683}" type="parTrans" cxnId="{5A4F5728-BB44-43A2-BBF6-0B14A1BA5A59}">
      <dgm:prSet/>
      <dgm:spPr/>
      <dgm:t>
        <a:bodyPr/>
        <a:lstStyle/>
        <a:p>
          <a:endParaRPr lang="en-US"/>
        </a:p>
      </dgm:t>
    </dgm:pt>
    <dgm:pt modelId="{E18361FE-14A6-426D-BF00-814CB7CCCEBE}" type="sibTrans" cxnId="{5A4F5728-BB44-43A2-BBF6-0B14A1BA5A59}">
      <dgm:prSet/>
      <dgm:spPr/>
      <dgm:t>
        <a:bodyPr/>
        <a:lstStyle/>
        <a:p>
          <a:endParaRPr lang="en-US"/>
        </a:p>
      </dgm:t>
    </dgm:pt>
    <dgm:pt modelId="{D07355A0-262E-498A-B3A3-98B182696F90}" type="pres">
      <dgm:prSet presAssocID="{9FDA3F31-DA22-45C7-9DB5-9E036D94C3E0}" presName="Root" presStyleCnt="0">
        <dgm:presLayoutVars>
          <dgm:dir/>
          <dgm:resizeHandles val="exact"/>
        </dgm:presLayoutVars>
      </dgm:prSet>
      <dgm:spPr/>
    </dgm:pt>
    <dgm:pt modelId="{FDFB965E-EF06-4C91-B9E2-B5B2EBA69FCC}" type="pres">
      <dgm:prSet presAssocID="{7EA321FE-1E5D-43F9-8D4A-B2E1BEB2915C}" presName="Composite" presStyleCnt="0"/>
      <dgm:spPr/>
    </dgm:pt>
    <dgm:pt modelId="{14E21213-86F3-4643-B209-6664AA7E6141}" type="pres">
      <dgm:prSet presAssocID="{7EA321FE-1E5D-43F9-8D4A-B2E1BEB2915C}" presName="Pictur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l="41350" r="2396" b="-8"/>
          <a:stretch/>
        </a:blipFill>
      </dgm:spPr>
      <dgm:extLst>
        <a:ext uri="{E40237B7-FDA0-4F09-8148-C483321AD2D9}">
          <dgm14:cNvPr xmlns:dgm14="http://schemas.microsoft.com/office/drawing/2010/diagram" id="0" name="" descr="modern technology and data"/>
        </a:ext>
      </dgm:extLst>
    </dgm:pt>
    <dgm:pt modelId="{276C784D-A243-4E65-BE42-37FAA0A69E5B}" type="pres">
      <dgm:prSet presAssocID="{7EA321FE-1E5D-43F9-8D4A-B2E1BEB2915C}" presName="Subtitle" presStyleLbl="revTx" presStyleIdx="0" presStyleCnt="6">
        <dgm:presLayoutVars>
          <dgm:chMax val="0"/>
          <dgm:bulletEnabled/>
        </dgm:presLayoutVars>
      </dgm:prSet>
      <dgm:spPr/>
    </dgm:pt>
    <dgm:pt modelId="{4E02D760-9243-4EF1-AD2F-5BED8231E362}" type="pres">
      <dgm:prSet presAssocID="{7EA321FE-1E5D-43F9-8D4A-B2E1BEB2915C}" presName="Description" presStyleLbl="revTx" presStyleIdx="1" presStyleCnt="6">
        <dgm:presLayoutVars>
          <dgm:bulletEnabled/>
        </dgm:presLayoutVars>
      </dgm:prSet>
      <dgm:spPr/>
    </dgm:pt>
    <dgm:pt modelId="{8E7DFDE2-A9DB-4564-AB2B-66C5AD1529DE}" type="pres">
      <dgm:prSet presAssocID="{E247A904-FACB-4522-9D23-B0052A113620}" presName="sibTrans" presStyleLbl="sibTrans2D1" presStyleIdx="0" presStyleCnt="0"/>
      <dgm:spPr/>
    </dgm:pt>
    <dgm:pt modelId="{7BA9C9A1-5FC8-41C0-9121-269F13BFD2C3}" type="pres">
      <dgm:prSet presAssocID="{E7692158-6094-4918-B815-A1D6F2EF67B5}" presName="Composite" presStyleCnt="0"/>
      <dgm:spPr/>
    </dgm:pt>
    <dgm:pt modelId="{9051EB9B-B6A5-4A75-8002-190EBD3DFA00}" type="pres">
      <dgm:prSet presAssocID="{E7692158-6094-4918-B815-A1D6F2EF67B5}" presName="Picture"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l="24305" r="19449" b="7"/>
          <a:stretch/>
        </a:blipFill>
      </dgm:spPr>
      <dgm:extLst>
        <a:ext uri="{E40237B7-FDA0-4F09-8148-C483321AD2D9}">
          <dgm14:cNvPr xmlns:dgm14="http://schemas.microsoft.com/office/drawing/2010/diagram" id="0" name="" descr="Bitcoin"/>
        </a:ext>
      </dgm:extLst>
    </dgm:pt>
    <dgm:pt modelId="{AD87A9A7-403D-4907-AFC4-C93D9238E668}" type="pres">
      <dgm:prSet presAssocID="{E7692158-6094-4918-B815-A1D6F2EF67B5}" presName="Subtitle" presStyleLbl="revTx" presStyleIdx="2" presStyleCnt="6">
        <dgm:presLayoutVars>
          <dgm:chMax val="0"/>
          <dgm:bulletEnabled/>
        </dgm:presLayoutVars>
      </dgm:prSet>
      <dgm:spPr/>
    </dgm:pt>
    <dgm:pt modelId="{3F1316CF-9197-4B89-81CE-84C1BB32EA9E}" type="pres">
      <dgm:prSet presAssocID="{E7692158-6094-4918-B815-A1D6F2EF67B5}" presName="Description" presStyleLbl="revTx" presStyleIdx="3" presStyleCnt="6">
        <dgm:presLayoutVars>
          <dgm:bulletEnabled/>
        </dgm:presLayoutVars>
      </dgm:prSet>
      <dgm:spPr/>
    </dgm:pt>
    <dgm:pt modelId="{35A9E5A1-D174-4099-96BE-625B7EEDDD72}" type="pres">
      <dgm:prSet presAssocID="{439CF296-EFB4-4DB6-ABE8-41A38F3B7A2C}" presName="sibTrans" presStyleLbl="sibTrans2D1" presStyleIdx="0" presStyleCnt="0"/>
      <dgm:spPr/>
    </dgm:pt>
    <dgm:pt modelId="{517612A8-5BF4-496C-869F-9EE0121772F4}" type="pres">
      <dgm:prSet presAssocID="{89A3EF9A-447A-4721-B954-23C0D2D9F968}" presName="Composite" presStyleCnt="0"/>
      <dgm:spPr/>
    </dgm:pt>
    <dgm:pt modelId="{1C9EA21B-9A9F-435F-B2EA-A1D6B654B5E6}" type="pres">
      <dgm:prSet presAssocID="{89A3EF9A-447A-4721-B954-23C0D2D9F968}" presName="Picture"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l="4376" r="28873"/>
          <a:stretch/>
        </a:blipFill>
      </dgm:spPr>
      <dgm:extLst>
        <a:ext uri="{E40237B7-FDA0-4F09-8148-C483321AD2D9}">
          <dgm14:cNvPr xmlns:dgm14="http://schemas.microsoft.com/office/drawing/2010/diagram" id="0" name="" descr="Accessories on a white work desk"/>
        </a:ext>
      </dgm:extLst>
    </dgm:pt>
    <dgm:pt modelId="{63A3C9EB-B3E9-4D93-93D9-7B2431D10794}" type="pres">
      <dgm:prSet presAssocID="{89A3EF9A-447A-4721-B954-23C0D2D9F968}" presName="Subtitle" presStyleLbl="revTx" presStyleIdx="4" presStyleCnt="6">
        <dgm:presLayoutVars>
          <dgm:chMax val="0"/>
          <dgm:bulletEnabled/>
        </dgm:presLayoutVars>
      </dgm:prSet>
      <dgm:spPr/>
    </dgm:pt>
    <dgm:pt modelId="{57086E40-C0DD-45A2-975A-BFEEB1EDAE95}" type="pres">
      <dgm:prSet presAssocID="{89A3EF9A-447A-4721-B954-23C0D2D9F968}" presName="Description" presStyleLbl="revTx" presStyleIdx="5" presStyleCnt="6">
        <dgm:presLayoutVars>
          <dgm:bulletEnabled/>
        </dgm:presLayoutVars>
      </dgm:prSet>
      <dgm:spPr/>
    </dgm:pt>
  </dgm:ptLst>
  <dgm:cxnLst>
    <dgm:cxn modelId="{8A02CB09-4AB5-4B2E-94D0-8B147E9EA504}" srcId="{9FDA3F31-DA22-45C7-9DB5-9E036D94C3E0}" destId="{E7692158-6094-4918-B815-A1D6F2EF67B5}" srcOrd="1" destOrd="0" parTransId="{43BD3A2E-4DCA-4242-A6F5-5141313CFD66}" sibTransId="{439CF296-EFB4-4DB6-ABE8-41A38F3B7A2C}"/>
    <dgm:cxn modelId="{82D7D509-63AD-4071-B07A-4DB939666D99}" srcId="{E7692158-6094-4918-B815-A1D6F2EF67B5}" destId="{2D681AB3-F1AE-4615-8FC5-754F0A1C3AF4}" srcOrd="0" destOrd="0" parTransId="{F2E39428-2B50-4FDE-A47C-79B6F0B155F3}" sibTransId="{1A622802-0004-4063-A0E7-5BE8A0114E44}"/>
    <dgm:cxn modelId="{962B810C-BF8A-403A-A078-7679C8C4FDD9}" type="presOf" srcId="{E7692158-6094-4918-B815-A1D6F2EF67B5}" destId="{AD87A9A7-403D-4907-AFC4-C93D9238E668}" srcOrd="0" destOrd="0" presId="urn:microsoft.com/office/officeart/2024/3/layout/verticalVisualTextBlock1"/>
    <dgm:cxn modelId="{1E123A17-51BD-47BF-BE45-74612DD23AF0}" type="presOf" srcId="{9FDA3F31-DA22-45C7-9DB5-9E036D94C3E0}" destId="{D07355A0-262E-498A-B3A3-98B182696F90}" srcOrd="0" destOrd="0" presId="urn:microsoft.com/office/officeart/2024/3/layout/verticalVisualTextBlock1"/>
    <dgm:cxn modelId="{54DEE319-A850-4EBE-876F-959042D0D33E}" type="presOf" srcId="{89A3EF9A-447A-4721-B954-23C0D2D9F968}" destId="{63A3C9EB-B3E9-4D93-93D9-7B2431D10794}" srcOrd="0" destOrd="0" presId="urn:microsoft.com/office/officeart/2024/3/layout/verticalVisualTextBlock1"/>
    <dgm:cxn modelId="{5A4F5728-BB44-43A2-BBF6-0B14A1BA5A59}" srcId="{89A3EF9A-447A-4721-B954-23C0D2D9F968}" destId="{A04B2694-BEA1-42BD-B315-4D4D7395D0FF}" srcOrd="0" destOrd="0" parTransId="{14E1E9A9-7BB4-4214-8219-5A0E936D8683}" sibTransId="{E18361FE-14A6-426D-BF00-814CB7CCCEBE}"/>
    <dgm:cxn modelId="{9C222932-B68A-4AF3-B3EA-6512018FEA0C}" type="presOf" srcId="{2D681AB3-F1AE-4615-8FC5-754F0A1C3AF4}" destId="{3F1316CF-9197-4B89-81CE-84C1BB32EA9E}" srcOrd="0" destOrd="0" presId="urn:microsoft.com/office/officeart/2024/3/layout/verticalVisualTextBlock1"/>
    <dgm:cxn modelId="{1A64A040-7ABB-4781-A5A1-7A3533A09FAC}" type="presOf" srcId="{439CF296-EFB4-4DB6-ABE8-41A38F3B7A2C}" destId="{35A9E5A1-D174-4099-96BE-625B7EEDDD72}" srcOrd="0" destOrd="0" presId="urn:microsoft.com/office/officeart/2024/3/layout/verticalVisualTextBlock1"/>
    <dgm:cxn modelId="{11CA9B69-67B3-4B50-B194-56191AC37B20}" type="presOf" srcId="{E247A904-FACB-4522-9D23-B0052A113620}" destId="{8E7DFDE2-A9DB-4564-AB2B-66C5AD1529DE}" srcOrd="0" destOrd="0" presId="urn:microsoft.com/office/officeart/2024/3/layout/verticalVisualTextBlock1"/>
    <dgm:cxn modelId="{B0E8DB6E-806C-4D84-81A4-D2CD015F420C}" srcId="{9FDA3F31-DA22-45C7-9DB5-9E036D94C3E0}" destId="{89A3EF9A-447A-4721-B954-23C0D2D9F968}" srcOrd="2" destOrd="0" parTransId="{571B35C7-2F0D-42C7-8462-B8DFEBB5EC51}" sibTransId="{9563CFE8-AD5E-42F6-8A7C-168403043022}"/>
    <dgm:cxn modelId="{2EA5684F-4C4E-4615-AD75-009FF6F58CFE}" type="presOf" srcId="{A04B2694-BEA1-42BD-B315-4D4D7395D0FF}" destId="{57086E40-C0DD-45A2-975A-BFEEB1EDAE95}" srcOrd="0" destOrd="0" presId="urn:microsoft.com/office/officeart/2024/3/layout/verticalVisualTextBlock1"/>
    <dgm:cxn modelId="{669D7277-3494-4DAD-B070-43B7CF807F92}" type="presOf" srcId="{B59EC1B8-6268-4859-B322-31E3AE550E83}" destId="{4E02D760-9243-4EF1-AD2F-5BED8231E362}" srcOrd="0" destOrd="0" presId="urn:microsoft.com/office/officeart/2024/3/layout/verticalVisualTextBlock1"/>
    <dgm:cxn modelId="{47CEEBAD-F5B4-4288-B3DC-07291A4339EB}" srcId="{9FDA3F31-DA22-45C7-9DB5-9E036D94C3E0}" destId="{7EA321FE-1E5D-43F9-8D4A-B2E1BEB2915C}" srcOrd="0" destOrd="0" parTransId="{64DFB5DC-CE0F-4BAE-967A-E0AB0A3A77D6}" sibTransId="{E247A904-FACB-4522-9D23-B0052A113620}"/>
    <dgm:cxn modelId="{BE075ED2-BED1-49F5-9281-252CC2E88EA8}" srcId="{7EA321FE-1E5D-43F9-8D4A-B2E1BEB2915C}" destId="{B59EC1B8-6268-4859-B322-31E3AE550E83}" srcOrd="0" destOrd="0" parTransId="{23BC9232-5CEE-4EB8-93F1-0A422EFE3986}" sibTransId="{674D67A1-D062-4632-83C1-3F5995B8BA4E}"/>
    <dgm:cxn modelId="{E15BBBD2-112D-4307-B537-3A86A010D14B}" type="presOf" srcId="{7EA321FE-1E5D-43F9-8D4A-B2E1BEB2915C}" destId="{276C784D-A243-4E65-BE42-37FAA0A69E5B}" srcOrd="0" destOrd="0" presId="urn:microsoft.com/office/officeart/2024/3/layout/verticalVisualTextBlock1"/>
    <dgm:cxn modelId="{0534F2D0-7BC6-4FA9-A3E4-A40836C4558E}" type="presParOf" srcId="{D07355A0-262E-498A-B3A3-98B182696F90}" destId="{FDFB965E-EF06-4C91-B9E2-B5B2EBA69FCC}" srcOrd="0" destOrd="0" presId="urn:microsoft.com/office/officeart/2024/3/layout/verticalVisualTextBlock1"/>
    <dgm:cxn modelId="{40327B81-37C6-4288-BD0E-53D279C4772C}" type="presParOf" srcId="{FDFB965E-EF06-4C91-B9E2-B5B2EBA69FCC}" destId="{14E21213-86F3-4643-B209-6664AA7E6141}" srcOrd="0" destOrd="0" presId="urn:microsoft.com/office/officeart/2024/3/layout/verticalVisualTextBlock1"/>
    <dgm:cxn modelId="{DD039B63-B081-427F-8DB5-57F685F03272}" type="presParOf" srcId="{FDFB965E-EF06-4C91-B9E2-B5B2EBA69FCC}" destId="{276C784D-A243-4E65-BE42-37FAA0A69E5B}" srcOrd="1" destOrd="0" presId="urn:microsoft.com/office/officeart/2024/3/layout/verticalVisualTextBlock1"/>
    <dgm:cxn modelId="{7E2DC633-435E-4D1B-AFA6-D11EFD5DE56F}" type="presParOf" srcId="{FDFB965E-EF06-4C91-B9E2-B5B2EBA69FCC}" destId="{4E02D760-9243-4EF1-AD2F-5BED8231E362}" srcOrd="2" destOrd="0" presId="urn:microsoft.com/office/officeart/2024/3/layout/verticalVisualTextBlock1"/>
    <dgm:cxn modelId="{8C59CB9B-873A-4DB8-AC23-E414C4578D6C}" type="presParOf" srcId="{D07355A0-262E-498A-B3A3-98B182696F90}" destId="{8E7DFDE2-A9DB-4564-AB2B-66C5AD1529DE}" srcOrd="1" destOrd="0" presId="urn:microsoft.com/office/officeart/2024/3/layout/verticalVisualTextBlock1"/>
    <dgm:cxn modelId="{004E4BB0-FD35-4962-9AA3-120553751AD1}" type="presParOf" srcId="{D07355A0-262E-498A-B3A3-98B182696F90}" destId="{7BA9C9A1-5FC8-41C0-9121-269F13BFD2C3}" srcOrd="2" destOrd="0" presId="urn:microsoft.com/office/officeart/2024/3/layout/verticalVisualTextBlock1"/>
    <dgm:cxn modelId="{81B4AC74-E441-4371-BB82-7D4DE14A58AA}" type="presParOf" srcId="{7BA9C9A1-5FC8-41C0-9121-269F13BFD2C3}" destId="{9051EB9B-B6A5-4A75-8002-190EBD3DFA00}" srcOrd="0" destOrd="0" presId="urn:microsoft.com/office/officeart/2024/3/layout/verticalVisualTextBlock1"/>
    <dgm:cxn modelId="{A04E73FF-B629-40F1-88A3-E472B57996B9}" type="presParOf" srcId="{7BA9C9A1-5FC8-41C0-9121-269F13BFD2C3}" destId="{AD87A9A7-403D-4907-AFC4-C93D9238E668}" srcOrd="1" destOrd="0" presId="urn:microsoft.com/office/officeart/2024/3/layout/verticalVisualTextBlock1"/>
    <dgm:cxn modelId="{A299DA3D-2150-41EF-9C9B-0D78588E4483}" type="presParOf" srcId="{7BA9C9A1-5FC8-41C0-9121-269F13BFD2C3}" destId="{3F1316CF-9197-4B89-81CE-84C1BB32EA9E}" srcOrd="2" destOrd="0" presId="urn:microsoft.com/office/officeart/2024/3/layout/verticalVisualTextBlock1"/>
    <dgm:cxn modelId="{964406D9-1C42-46C0-BAF8-3D88CD983D93}" type="presParOf" srcId="{D07355A0-262E-498A-B3A3-98B182696F90}" destId="{35A9E5A1-D174-4099-96BE-625B7EEDDD72}" srcOrd="3" destOrd="0" presId="urn:microsoft.com/office/officeart/2024/3/layout/verticalVisualTextBlock1"/>
    <dgm:cxn modelId="{A822EA15-EE3E-43DE-B2AD-97736F62A443}" type="presParOf" srcId="{D07355A0-262E-498A-B3A3-98B182696F90}" destId="{517612A8-5BF4-496C-869F-9EE0121772F4}" srcOrd="4" destOrd="0" presId="urn:microsoft.com/office/officeart/2024/3/layout/verticalVisualTextBlock1"/>
    <dgm:cxn modelId="{BBB785AF-6754-42F8-B3D1-636E37CC709A}" type="presParOf" srcId="{517612A8-5BF4-496C-869F-9EE0121772F4}" destId="{1C9EA21B-9A9F-435F-B2EA-A1D6B654B5E6}" srcOrd="0" destOrd="0" presId="urn:microsoft.com/office/officeart/2024/3/layout/verticalVisualTextBlock1"/>
    <dgm:cxn modelId="{845E2E7F-6550-4C66-B11D-5EBB4312F35B}" type="presParOf" srcId="{517612A8-5BF4-496C-869F-9EE0121772F4}" destId="{63A3C9EB-B3E9-4D93-93D9-7B2431D10794}" srcOrd="1" destOrd="0" presId="urn:microsoft.com/office/officeart/2024/3/layout/verticalVisualTextBlock1"/>
    <dgm:cxn modelId="{ACA5EDEC-9CC9-4C82-89E7-673378730A10}" type="presParOf" srcId="{517612A8-5BF4-496C-869F-9EE0121772F4}" destId="{57086E40-C0DD-45A2-975A-BFEEB1EDAE95}" srcOrd="2" destOrd="0" presId="urn:microsoft.com/office/officeart/2024/3/layout/verticalVisualTextBlock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21D123-860C-46A4-9930-88573A67A3EB}"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B0CE2345-4715-41E7-B113-C46E6721659D}">
      <dgm:prSet/>
      <dgm:spPr/>
      <dgm:t>
        <a:bodyPr/>
        <a:lstStyle/>
        <a:p>
          <a:pPr>
            <a:lnSpc>
              <a:spcPct val="100000"/>
            </a:lnSpc>
            <a:defRPr b="1"/>
          </a:pPr>
          <a:r>
            <a:rPr lang="en-US"/>
            <a:t>Offline Functionality</a:t>
          </a:r>
        </a:p>
      </dgm:t>
    </dgm:pt>
    <dgm:pt modelId="{99C3AC3F-27E6-40C7-8FA3-D59115B7B48B}" type="parTrans" cxnId="{B0CF8EC9-0CB8-4DA4-AD0E-ADF2D375CDA9}">
      <dgm:prSet/>
      <dgm:spPr/>
      <dgm:t>
        <a:bodyPr/>
        <a:lstStyle/>
        <a:p>
          <a:endParaRPr lang="en-US"/>
        </a:p>
      </dgm:t>
    </dgm:pt>
    <dgm:pt modelId="{74ACB6A5-EC60-4531-AA3B-8CCCDD8E4ECD}" type="sibTrans" cxnId="{B0CF8EC9-0CB8-4DA4-AD0E-ADF2D375CDA9}">
      <dgm:prSet/>
      <dgm:spPr/>
      <dgm:t>
        <a:bodyPr/>
        <a:lstStyle/>
        <a:p>
          <a:pPr>
            <a:lnSpc>
              <a:spcPct val="100000"/>
            </a:lnSpc>
            <a:defRPr b="1"/>
          </a:pPr>
          <a:endParaRPr lang="en-US"/>
        </a:p>
      </dgm:t>
    </dgm:pt>
    <dgm:pt modelId="{F23B1ED7-5E20-4A3A-91DF-64C89975F852}">
      <dgm:prSet/>
      <dgm:spPr/>
      <dgm:t>
        <a:bodyPr/>
        <a:lstStyle/>
        <a:p>
          <a:pPr>
            <a:lnSpc>
              <a:spcPct val="100000"/>
            </a:lnSpc>
          </a:pPr>
          <a:r>
            <a:rPr lang="en-US"/>
            <a:t>PWAs allow games to operate offline, enabling uninterrupted gameplay without internet connection.</a:t>
          </a:r>
        </a:p>
      </dgm:t>
    </dgm:pt>
    <dgm:pt modelId="{FCCFEEF2-2EB5-49F3-A0BC-66656C51F4D0}" type="parTrans" cxnId="{5DC10CB2-3433-4313-A1C6-1A915F734ADE}">
      <dgm:prSet/>
      <dgm:spPr/>
      <dgm:t>
        <a:bodyPr/>
        <a:lstStyle/>
        <a:p>
          <a:endParaRPr lang="en-US"/>
        </a:p>
      </dgm:t>
    </dgm:pt>
    <dgm:pt modelId="{0266A43B-DFF6-4AB2-AE15-4625E971F7BC}" type="sibTrans" cxnId="{5DC10CB2-3433-4313-A1C6-1A915F734ADE}">
      <dgm:prSet/>
      <dgm:spPr/>
      <dgm:t>
        <a:bodyPr/>
        <a:lstStyle/>
        <a:p>
          <a:endParaRPr lang="en-US"/>
        </a:p>
      </dgm:t>
    </dgm:pt>
    <dgm:pt modelId="{2471E1E1-1D40-45EA-8DCF-6E515302BB84}">
      <dgm:prSet/>
      <dgm:spPr/>
      <dgm:t>
        <a:bodyPr/>
        <a:lstStyle/>
        <a:p>
          <a:pPr>
            <a:lnSpc>
              <a:spcPct val="100000"/>
            </a:lnSpc>
            <a:defRPr b="1"/>
          </a:pPr>
          <a:r>
            <a:rPr lang="en-US"/>
            <a:t>Native App Experience</a:t>
          </a:r>
        </a:p>
      </dgm:t>
    </dgm:pt>
    <dgm:pt modelId="{C25C1645-1927-42AB-B011-F65DE57429E4}" type="parTrans" cxnId="{94400B17-9526-4697-8283-A956A6A552BB}">
      <dgm:prSet/>
      <dgm:spPr/>
      <dgm:t>
        <a:bodyPr/>
        <a:lstStyle/>
        <a:p>
          <a:endParaRPr lang="en-US"/>
        </a:p>
      </dgm:t>
    </dgm:pt>
    <dgm:pt modelId="{63218159-F2AC-4D63-9494-1C042208E627}" type="sibTrans" cxnId="{94400B17-9526-4697-8283-A956A6A552BB}">
      <dgm:prSet/>
      <dgm:spPr/>
      <dgm:t>
        <a:bodyPr/>
        <a:lstStyle/>
        <a:p>
          <a:pPr>
            <a:lnSpc>
              <a:spcPct val="100000"/>
            </a:lnSpc>
            <a:defRPr b="1"/>
          </a:pPr>
          <a:endParaRPr lang="en-US"/>
        </a:p>
      </dgm:t>
    </dgm:pt>
    <dgm:pt modelId="{5DF7C4F9-C9FA-4239-9D47-CF1DCDBA9030}">
      <dgm:prSet/>
      <dgm:spPr/>
      <dgm:t>
        <a:bodyPr/>
        <a:lstStyle/>
        <a:p>
          <a:pPr>
            <a:lnSpc>
              <a:spcPct val="100000"/>
            </a:lnSpc>
          </a:pPr>
          <a:r>
            <a:rPr lang="en-US"/>
            <a:t>PWAs behave like native apps, providing smooth user experience similar to installed applications.</a:t>
          </a:r>
        </a:p>
      </dgm:t>
    </dgm:pt>
    <dgm:pt modelId="{781470B0-BF32-4D2D-A34D-EC162FA3C306}" type="parTrans" cxnId="{8F0E14E1-C770-478F-9DA5-77E5D5DD8FB7}">
      <dgm:prSet/>
      <dgm:spPr/>
      <dgm:t>
        <a:bodyPr/>
        <a:lstStyle/>
        <a:p>
          <a:endParaRPr lang="en-US"/>
        </a:p>
      </dgm:t>
    </dgm:pt>
    <dgm:pt modelId="{160350BE-C302-4F5E-A458-E8929D9DB1A1}" type="sibTrans" cxnId="{8F0E14E1-C770-478F-9DA5-77E5D5DD8FB7}">
      <dgm:prSet/>
      <dgm:spPr/>
      <dgm:t>
        <a:bodyPr/>
        <a:lstStyle/>
        <a:p>
          <a:endParaRPr lang="en-US"/>
        </a:p>
      </dgm:t>
    </dgm:pt>
    <dgm:pt modelId="{B4975E35-152E-4FBE-9867-89C997EA2C52}">
      <dgm:prSet/>
      <dgm:spPr/>
      <dgm:t>
        <a:bodyPr/>
        <a:lstStyle/>
        <a:p>
          <a:pPr>
            <a:lnSpc>
              <a:spcPct val="100000"/>
            </a:lnSpc>
            <a:defRPr b="1"/>
          </a:pPr>
          <a:r>
            <a:rPr lang="en-US"/>
            <a:t>Improved Accessibility</a:t>
          </a:r>
        </a:p>
      </dgm:t>
    </dgm:pt>
    <dgm:pt modelId="{3B8F02CF-FE9B-4CC1-99C7-3EB7DFE9B6E0}" type="parTrans" cxnId="{846973D2-2B0C-4E83-ABB4-CA0022A73868}">
      <dgm:prSet/>
      <dgm:spPr/>
      <dgm:t>
        <a:bodyPr/>
        <a:lstStyle/>
        <a:p>
          <a:endParaRPr lang="en-US"/>
        </a:p>
      </dgm:t>
    </dgm:pt>
    <dgm:pt modelId="{F8BD2FAB-EE39-48C8-8FC0-E613A537A35E}" type="sibTrans" cxnId="{846973D2-2B0C-4E83-ABB4-CA0022A73868}">
      <dgm:prSet/>
      <dgm:spPr/>
      <dgm:t>
        <a:bodyPr/>
        <a:lstStyle/>
        <a:p>
          <a:endParaRPr lang="en-US"/>
        </a:p>
      </dgm:t>
    </dgm:pt>
    <dgm:pt modelId="{59DAA5D1-B9C3-4681-97F0-14897DF74778}">
      <dgm:prSet/>
      <dgm:spPr/>
      <dgm:t>
        <a:bodyPr/>
        <a:lstStyle/>
        <a:p>
          <a:pPr>
            <a:lnSpc>
              <a:spcPct val="100000"/>
            </a:lnSpc>
          </a:pPr>
          <a:r>
            <a:rPr lang="en-US"/>
            <a:t>PWAs enhance accessibility and user retention by allowing play anytime, even without internet.</a:t>
          </a:r>
        </a:p>
      </dgm:t>
    </dgm:pt>
    <dgm:pt modelId="{7EC8DFC0-7A69-4A91-BC84-E4CC64F710B5}" type="parTrans" cxnId="{39959C7B-0721-4BD4-9981-354B5AF4F0A5}">
      <dgm:prSet/>
      <dgm:spPr/>
      <dgm:t>
        <a:bodyPr/>
        <a:lstStyle/>
        <a:p>
          <a:endParaRPr lang="en-US"/>
        </a:p>
      </dgm:t>
    </dgm:pt>
    <dgm:pt modelId="{D616ED6D-FB4B-4473-8561-15C8B4743F7D}" type="sibTrans" cxnId="{39959C7B-0721-4BD4-9981-354B5AF4F0A5}">
      <dgm:prSet/>
      <dgm:spPr/>
      <dgm:t>
        <a:bodyPr/>
        <a:lstStyle/>
        <a:p>
          <a:endParaRPr lang="en-US"/>
        </a:p>
      </dgm:t>
    </dgm:pt>
    <dgm:pt modelId="{4EBE9914-04D7-47FA-BEA8-11AE3A6BCBA4}" type="pres">
      <dgm:prSet presAssocID="{5921D123-860C-46A4-9930-88573A67A3EB}" presName="Root" presStyleCnt="0">
        <dgm:presLayoutVars>
          <dgm:dir/>
          <dgm:resizeHandles val="exact"/>
        </dgm:presLayoutVars>
      </dgm:prSet>
      <dgm:spPr/>
    </dgm:pt>
    <dgm:pt modelId="{324FC3FB-0249-4447-8C47-618183979E75}" type="pres">
      <dgm:prSet presAssocID="{B0CE2345-4715-41E7-B113-C46E6721659D}" presName="Composite" presStyleCnt="0"/>
      <dgm:spPr/>
    </dgm:pt>
    <dgm:pt modelId="{10D2B345-D553-4B24-8F86-77BECBAE39BD}" type="pres">
      <dgm:prSet presAssocID="{B0CE2345-4715-41E7-B113-C46E6721659D}" presName="Pictur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l="21673" r="22072" b="-8"/>
          <a:stretch/>
        </a:blipFill>
      </dgm:spPr>
      <dgm:extLst>
        <a:ext uri="{E40237B7-FDA0-4F09-8148-C483321AD2D9}">
          <dgm14:cNvPr xmlns:dgm14="http://schemas.microsoft.com/office/drawing/2010/diagram" id="0" name="" descr="Media and games digital technology concept"/>
        </a:ext>
      </dgm:extLst>
    </dgm:pt>
    <dgm:pt modelId="{961321A3-4397-4409-9DE2-9F0750DA7178}" type="pres">
      <dgm:prSet presAssocID="{B0CE2345-4715-41E7-B113-C46E6721659D}" presName="Subtitle" presStyleLbl="revTx" presStyleIdx="0" presStyleCnt="6">
        <dgm:presLayoutVars>
          <dgm:chMax val="0"/>
          <dgm:bulletEnabled/>
        </dgm:presLayoutVars>
      </dgm:prSet>
      <dgm:spPr/>
    </dgm:pt>
    <dgm:pt modelId="{EAA66F8B-1D45-4BAE-8C0A-2AFDD34CB29B}" type="pres">
      <dgm:prSet presAssocID="{B0CE2345-4715-41E7-B113-C46E6721659D}" presName="Description" presStyleLbl="revTx" presStyleIdx="1" presStyleCnt="6">
        <dgm:presLayoutVars>
          <dgm:bulletEnabled/>
        </dgm:presLayoutVars>
      </dgm:prSet>
      <dgm:spPr/>
    </dgm:pt>
    <dgm:pt modelId="{98B0CBC5-1288-4ADB-9F0F-BD94578688B4}" type="pres">
      <dgm:prSet presAssocID="{74ACB6A5-EC60-4531-AA3B-8CCCDD8E4ECD}" presName="sibTrans" presStyleLbl="sibTrans2D1" presStyleIdx="0" presStyleCnt="0"/>
      <dgm:spPr/>
    </dgm:pt>
    <dgm:pt modelId="{1C74B552-74A4-4D23-9E5C-7DCB067632CF}" type="pres">
      <dgm:prSet presAssocID="{2471E1E1-1D40-45EA-8DCF-6E515302BB84}" presName="Composite" presStyleCnt="0"/>
      <dgm:spPr/>
    </dgm:pt>
    <dgm:pt modelId="{B6FB1D82-CBFE-4D6F-8EAC-FB3423C03504}" type="pres">
      <dgm:prSet presAssocID="{2471E1E1-1D40-45EA-8DCF-6E515302BB84}" presName="Picture"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l="22445" r="21309" b="7"/>
          <a:stretch/>
        </a:blipFill>
      </dgm:spPr>
      <dgm:extLst>
        <a:ext uri="{E40237B7-FDA0-4F09-8148-C483321AD2D9}">
          <dgm14:cNvPr xmlns:dgm14="http://schemas.microsoft.com/office/drawing/2010/diagram" id="0" name="" descr="4K Resolution"/>
        </a:ext>
      </dgm:extLst>
    </dgm:pt>
    <dgm:pt modelId="{D3976AEA-15B8-494E-9F8C-B628DFC322D9}" type="pres">
      <dgm:prSet presAssocID="{2471E1E1-1D40-45EA-8DCF-6E515302BB84}" presName="Subtitle" presStyleLbl="revTx" presStyleIdx="2" presStyleCnt="6">
        <dgm:presLayoutVars>
          <dgm:chMax val="0"/>
          <dgm:bulletEnabled/>
        </dgm:presLayoutVars>
      </dgm:prSet>
      <dgm:spPr/>
    </dgm:pt>
    <dgm:pt modelId="{50074F32-1501-4FF3-BA02-7A2FF3A3922F}" type="pres">
      <dgm:prSet presAssocID="{2471E1E1-1D40-45EA-8DCF-6E515302BB84}" presName="Description" presStyleLbl="revTx" presStyleIdx="3" presStyleCnt="6">
        <dgm:presLayoutVars>
          <dgm:bulletEnabled/>
        </dgm:presLayoutVars>
      </dgm:prSet>
      <dgm:spPr/>
    </dgm:pt>
    <dgm:pt modelId="{6F1D8675-6E40-4499-B6A8-A4AA24802ED4}" type="pres">
      <dgm:prSet presAssocID="{63218159-F2AC-4D63-9494-1C042208E627}" presName="sibTrans" presStyleLbl="sibTrans2D1" presStyleIdx="0" presStyleCnt="0"/>
      <dgm:spPr/>
    </dgm:pt>
    <dgm:pt modelId="{611A0A71-23AE-480C-89AF-07511ED20D69}" type="pres">
      <dgm:prSet presAssocID="{B4975E35-152E-4FBE-9867-89C997EA2C52}" presName="Composite" presStyleCnt="0"/>
      <dgm:spPr/>
    </dgm:pt>
    <dgm:pt modelId="{EBB1CA48-F113-4574-9861-B56D4728958E}" type="pres">
      <dgm:prSet presAssocID="{B4975E35-152E-4FBE-9867-89C997EA2C52}" presName="Picture"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l="5983" r="27267"/>
          <a:stretch/>
        </a:blipFill>
      </dgm:spPr>
      <dgm:extLst>
        <a:ext uri="{E40237B7-FDA0-4F09-8148-C483321AD2D9}">
          <dgm14:cNvPr xmlns:dgm14="http://schemas.microsoft.com/office/drawing/2010/diagram" id="0" name="" descr="Two friends having fun time using technology at public park"/>
        </a:ext>
      </dgm:extLst>
    </dgm:pt>
    <dgm:pt modelId="{A34945DE-1E11-4838-A972-BF7F039BC900}" type="pres">
      <dgm:prSet presAssocID="{B4975E35-152E-4FBE-9867-89C997EA2C52}" presName="Subtitle" presStyleLbl="revTx" presStyleIdx="4" presStyleCnt="6">
        <dgm:presLayoutVars>
          <dgm:chMax val="0"/>
          <dgm:bulletEnabled/>
        </dgm:presLayoutVars>
      </dgm:prSet>
      <dgm:spPr/>
    </dgm:pt>
    <dgm:pt modelId="{77A8B3DB-4584-46FC-8D01-8D2F7DC8A527}" type="pres">
      <dgm:prSet presAssocID="{B4975E35-152E-4FBE-9867-89C997EA2C52}" presName="Description" presStyleLbl="revTx" presStyleIdx="5" presStyleCnt="6">
        <dgm:presLayoutVars>
          <dgm:bulletEnabled/>
        </dgm:presLayoutVars>
      </dgm:prSet>
      <dgm:spPr/>
    </dgm:pt>
  </dgm:ptLst>
  <dgm:cxnLst>
    <dgm:cxn modelId="{2BBE0604-61E8-4505-BAFD-D63EBF28B500}" type="presOf" srcId="{5DF7C4F9-C9FA-4239-9D47-CF1DCDBA9030}" destId="{50074F32-1501-4FF3-BA02-7A2FF3A3922F}" srcOrd="0" destOrd="0" presId="urn:microsoft.com/office/officeart/2024/3/layout/verticalVisualTextBlock1"/>
    <dgm:cxn modelId="{94400B17-9526-4697-8283-A956A6A552BB}" srcId="{5921D123-860C-46A4-9930-88573A67A3EB}" destId="{2471E1E1-1D40-45EA-8DCF-6E515302BB84}" srcOrd="1" destOrd="0" parTransId="{C25C1645-1927-42AB-B011-F65DE57429E4}" sibTransId="{63218159-F2AC-4D63-9494-1C042208E627}"/>
    <dgm:cxn modelId="{121C9160-2537-4BB5-B9FC-E6342624514F}" type="presOf" srcId="{63218159-F2AC-4D63-9494-1C042208E627}" destId="{6F1D8675-6E40-4499-B6A8-A4AA24802ED4}" srcOrd="0" destOrd="0" presId="urn:microsoft.com/office/officeart/2024/3/layout/verticalVisualTextBlock1"/>
    <dgm:cxn modelId="{B7300C75-B125-47F7-9D38-80B16C2A2743}" type="presOf" srcId="{B0CE2345-4715-41E7-B113-C46E6721659D}" destId="{961321A3-4397-4409-9DE2-9F0750DA7178}" srcOrd="0" destOrd="0" presId="urn:microsoft.com/office/officeart/2024/3/layout/verticalVisualTextBlock1"/>
    <dgm:cxn modelId="{E46DDF5A-FC8C-4C8C-867E-6A80755E08C1}" type="presOf" srcId="{2471E1E1-1D40-45EA-8DCF-6E515302BB84}" destId="{D3976AEA-15B8-494E-9F8C-B628DFC322D9}" srcOrd="0" destOrd="0" presId="urn:microsoft.com/office/officeart/2024/3/layout/verticalVisualTextBlock1"/>
    <dgm:cxn modelId="{39959C7B-0721-4BD4-9981-354B5AF4F0A5}" srcId="{B4975E35-152E-4FBE-9867-89C997EA2C52}" destId="{59DAA5D1-B9C3-4681-97F0-14897DF74778}" srcOrd="0" destOrd="0" parTransId="{7EC8DFC0-7A69-4A91-BC84-E4CC64F710B5}" sibTransId="{D616ED6D-FB4B-4473-8561-15C8B4743F7D}"/>
    <dgm:cxn modelId="{FB60A288-5249-41DC-A703-88B578E5BD15}" type="presOf" srcId="{59DAA5D1-B9C3-4681-97F0-14897DF74778}" destId="{77A8B3DB-4584-46FC-8D01-8D2F7DC8A527}" srcOrd="0" destOrd="0" presId="urn:microsoft.com/office/officeart/2024/3/layout/verticalVisualTextBlock1"/>
    <dgm:cxn modelId="{C6811690-A097-490C-8541-CE49A814835E}" type="presOf" srcId="{5921D123-860C-46A4-9930-88573A67A3EB}" destId="{4EBE9914-04D7-47FA-BEA8-11AE3A6BCBA4}" srcOrd="0" destOrd="0" presId="urn:microsoft.com/office/officeart/2024/3/layout/verticalVisualTextBlock1"/>
    <dgm:cxn modelId="{5DC10CB2-3433-4313-A1C6-1A915F734ADE}" srcId="{B0CE2345-4715-41E7-B113-C46E6721659D}" destId="{F23B1ED7-5E20-4A3A-91DF-64C89975F852}" srcOrd="0" destOrd="0" parTransId="{FCCFEEF2-2EB5-49F3-A0BC-66656C51F4D0}" sibTransId="{0266A43B-DFF6-4AB2-AE15-4625E971F7BC}"/>
    <dgm:cxn modelId="{B4D28FB7-A975-4F69-A3C1-DEB480BF061D}" type="presOf" srcId="{74ACB6A5-EC60-4531-AA3B-8CCCDD8E4ECD}" destId="{98B0CBC5-1288-4ADB-9F0F-BD94578688B4}" srcOrd="0" destOrd="0" presId="urn:microsoft.com/office/officeart/2024/3/layout/verticalVisualTextBlock1"/>
    <dgm:cxn modelId="{B0CF8EC9-0CB8-4DA4-AD0E-ADF2D375CDA9}" srcId="{5921D123-860C-46A4-9930-88573A67A3EB}" destId="{B0CE2345-4715-41E7-B113-C46E6721659D}" srcOrd="0" destOrd="0" parTransId="{99C3AC3F-27E6-40C7-8FA3-D59115B7B48B}" sibTransId="{74ACB6A5-EC60-4531-AA3B-8CCCDD8E4ECD}"/>
    <dgm:cxn modelId="{846973D2-2B0C-4E83-ABB4-CA0022A73868}" srcId="{5921D123-860C-46A4-9930-88573A67A3EB}" destId="{B4975E35-152E-4FBE-9867-89C997EA2C52}" srcOrd="2" destOrd="0" parTransId="{3B8F02CF-FE9B-4CC1-99C7-3EB7DFE9B6E0}" sibTransId="{F8BD2FAB-EE39-48C8-8FC0-E613A537A35E}"/>
    <dgm:cxn modelId="{8F0E14E1-C770-478F-9DA5-77E5D5DD8FB7}" srcId="{2471E1E1-1D40-45EA-8DCF-6E515302BB84}" destId="{5DF7C4F9-C9FA-4239-9D47-CF1DCDBA9030}" srcOrd="0" destOrd="0" parTransId="{781470B0-BF32-4D2D-A34D-EC162FA3C306}" sibTransId="{160350BE-C302-4F5E-A458-E8929D9DB1A1}"/>
    <dgm:cxn modelId="{B58190EF-578D-4933-86F7-6F144F3AA0AF}" type="presOf" srcId="{F23B1ED7-5E20-4A3A-91DF-64C89975F852}" destId="{EAA66F8B-1D45-4BAE-8C0A-2AFDD34CB29B}" srcOrd="0" destOrd="0" presId="urn:microsoft.com/office/officeart/2024/3/layout/verticalVisualTextBlock1"/>
    <dgm:cxn modelId="{522616FE-9F2F-4EDF-8449-FC39522A235B}" type="presOf" srcId="{B4975E35-152E-4FBE-9867-89C997EA2C52}" destId="{A34945DE-1E11-4838-A972-BF7F039BC900}" srcOrd="0" destOrd="0" presId="urn:microsoft.com/office/officeart/2024/3/layout/verticalVisualTextBlock1"/>
    <dgm:cxn modelId="{C48FAFA6-9C88-4554-BF43-9D49B0BAC70C}" type="presParOf" srcId="{4EBE9914-04D7-47FA-BEA8-11AE3A6BCBA4}" destId="{324FC3FB-0249-4447-8C47-618183979E75}" srcOrd="0" destOrd="0" presId="urn:microsoft.com/office/officeart/2024/3/layout/verticalVisualTextBlock1"/>
    <dgm:cxn modelId="{6CB589CC-C4AC-4F57-84E6-6A318B3141BD}" type="presParOf" srcId="{324FC3FB-0249-4447-8C47-618183979E75}" destId="{10D2B345-D553-4B24-8F86-77BECBAE39BD}" srcOrd="0" destOrd="0" presId="urn:microsoft.com/office/officeart/2024/3/layout/verticalVisualTextBlock1"/>
    <dgm:cxn modelId="{099966CE-D9CF-4220-BBFB-458B151E8662}" type="presParOf" srcId="{324FC3FB-0249-4447-8C47-618183979E75}" destId="{961321A3-4397-4409-9DE2-9F0750DA7178}" srcOrd="1" destOrd="0" presId="urn:microsoft.com/office/officeart/2024/3/layout/verticalVisualTextBlock1"/>
    <dgm:cxn modelId="{019F3362-8194-47A7-B83F-DAF7AE8744BD}" type="presParOf" srcId="{324FC3FB-0249-4447-8C47-618183979E75}" destId="{EAA66F8B-1D45-4BAE-8C0A-2AFDD34CB29B}" srcOrd="2" destOrd="0" presId="urn:microsoft.com/office/officeart/2024/3/layout/verticalVisualTextBlock1"/>
    <dgm:cxn modelId="{1B17B457-4390-443F-80D7-83E3E752B117}" type="presParOf" srcId="{4EBE9914-04D7-47FA-BEA8-11AE3A6BCBA4}" destId="{98B0CBC5-1288-4ADB-9F0F-BD94578688B4}" srcOrd="1" destOrd="0" presId="urn:microsoft.com/office/officeart/2024/3/layout/verticalVisualTextBlock1"/>
    <dgm:cxn modelId="{864610E0-18C4-40A0-AD34-E002C5EB7878}" type="presParOf" srcId="{4EBE9914-04D7-47FA-BEA8-11AE3A6BCBA4}" destId="{1C74B552-74A4-4D23-9E5C-7DCB067632CF}" srcOrd="2" destOrd="0" presId="urn:microsoft.com/office/officeart/2024/3/layout/verticalVisualTextBlock1"/>
    <dgm:cxn modelId="{CE5F7208-44E0-41F1-B91B-5939BE473395}" type="presParOf" srcId="{1C74B552-74A4-4D23-9E5C-7DCB067632CF}" destId="{B6FB1D82-CBFE-4D6F-8EAC-FB3423C03504}" srcOrd="0" destOrd="0" presId="urn:microsoft.com/office/officeart/2024/3/layout/verticalVisualTextBlock1"/>
    <dgm:cxn modelId="{7546EBD0-FBC8-4443-BFC8-028A45417852}" type="presParOf" srcId="{1C74B552-74A4-4D23-9E5C-7DCB067632CF}" destId="{D3976AEA-15B8-494E-9F8C-B628DFC322D9}" srcOrd="1" destOrd="0" presId="urn:microsoft.com/office/officeart/2024/3/layout/verticalVisualTextBlock1"/>
    <dgm:cxn modelId="{6CAB0FC1-710D-4005-B7C4-002B4D80F3DC}" type="presParOf" srcId="{1C74B552-74A4-4D23-9E5C-7DCB067632CF}" destId="{50074F32-1501-4FF3-BA02-7A2FF3A3922F}" srcOrd="2" destOrd="0" presId="urn:microsoft.com/office/officeart/2024/3/layout/verticalVisualTextBlock1"/>
    <dgm:cxn modelId="{1086DE0B-14CB-49D1-86E3-677D67BDB5E4}" type="presParOf" srcId="{4EBE9914-04D7-47FA-BEA8-11AE3A6BCBA4}" destId="{6F1D8675-6E40-4499-B6A8-A4AA24802ED4}" srcOrd="3" destOrd="0" presId="urn:microsoft.com/office/officeart/2024/3/layout/verticalVisualTextBlock1"/>
    <dgm:cxn modelId="{1A664786-F66F-4D43-9EAC-E2800167FA90}" type="presParOf" srcId="{4EBE9914-04D7-47FA-BEA8-11AE3A6BCBA4}" destId="{611A0A71-23AE-480C-89AF-07511ED20D69}" srcOrd="4" destOrd="0" presId="urn:microsoft.com/office/officeart/2024/3/layout/verticalVisualTextBlock1"/>
    <dgm:cxn modelId="{929C00A0-0DD8-4382-A1DA-C68C352FD2C8}" type="presParOf" srcId="{611A0A71-23AE-480C-89AF-07511ED20D69}" destId="{EBB1CA48-F113-4574-9861-B56D4728958E}" srcOrd="0" destOrd="0" presId="urn:microsoft.com/office/officeart/2024/3/layout/verticalVisualTextBlock1"/>
    <dgm:cxn modelId="{1F2FE731-9564-493E-804D-C9F3C1A2B3C1}" type="presParOf" srcId="{611A0A71-23AE-480C-89AF-07511ED20D69}" destId="{A34945DE-1E11-4838-A972-BF7F039BC900}" srcOrd="1" destOrd="0" presId="urn:microsoft.com/office/officeart/2024/3/layout/verticalVisualTextBlock1"/>
    <dgm:cxn modelId="{A0E565B5-E63B-400C-85F4-29DBC36B87C4}" type="presParOf" srcId="{611A0A71-23AE-480C-89AF-07511ED20D69}" destId="{77A8B3DB-4584-46FC-8D01-8D2F7DC8A527}" srcOrd="2" destOrd="0" presId="urn:microsoft.com/office/officeart/2024/3/layout/verticalVisualTextBlock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21213-86F3-4643-B209-6664AA7E6141}">
      <dsp:nvSpPr>
        <dsp:cNvPr id="0" name=""/>
        <dsp:cNvSpPr/>
      </dsp:nvSpPr>
      <dsp:spPr>
        <a:xfrm>
          <a:off x="0" y="0"/>
          <a:ext cx="1463968" cy="14639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l="41350" r="2396" b="-8"/>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76C784D-A243-4E65-BE42-37FAA0A69E5B}">
      <dsp:nvSpPr>
        <dsp:cNvPr id="0" name=""/>
        <dsp:cNvSpPr/>
      </dsp:nvSpPr>
      <dsp:spPr>
        <a:xfrm>
          <a:off x="1643968" y="0"/>
          <a:ext cx="4601383" cy="358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Optimizing Load Times</a:t>
          </a:r>
        </a:p>
      </dsp:txBody>
      <dsp:txXfrm>
        <a:off x="1643968" y="0"/>
        <a:ext cx="4601383" cy="358166"/>
      </dsp:txXfrm>
    </dsp:sp>
    <dsp:sp modelId="{4E02D760-9243-4EF1-AD2F-5BED8231E362}">
      <dsp:nvSpPr>
        <dsp:cNvPr id="0" name=""/>
        <dsp:cNvSpPr/>
      </dsp:nvSpPr>
      <dsp:spPr>
        <a:xfrm>
          <a:off x="1643968" y="358166"/>
          <a:ext cx="4601383" cy="1105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Reducing load times improves user experience and keeps visitors engaged on websites and apps.</a:t>
          </a:r>
        </a:p>
      </dsp:txBody>
      <dsp:txXfrm>
        <a:off x="1643968" y="358166"/>
        <a:ext cx="4601383" cy="1105802"/>
      </dsp:txXfrm>
    </dsp:sp>
    <dsp:sp modelId="{9051EB9B-B6A5-4A75-8002-190EBD3DFA00}">
      <dsp:nvSpPr>
        <dsp:cNvPr id="0" name=""/>
        <dsp:cNvSpPr/>
      </dsp:nvSpPr>
      <dsp:spPr>
        <a:xfrm>
          <a:off x="0" y="1581086"/>
          <a:ext cx="1463968" cy="1463968"/>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l="24305" r="19449" b="7"/>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D87A9A7-403D-4907-AFC4-C93D9238E668}">
      <dsp:nvSpPr>
        <dsp:cNvPr id="0" name=""/>
        <dsp:cNvSpPr/>
      </dsp:nvSpPr>
      <dsp:spPr>
        <a:xfrm>
          <a:off x="1643968" y="1581086"/>
          <a:ext cx="4601383" cy="358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Minimizing Resource Usage</a:t>
          </a:r>
        </a:p>
      </dsp:txBody>
      <dsp:txXfrm>
        <a:off x="1643968" y="1581086"/>
        <a:ext cx="4601383" cy="358166"/>
      </dsp:txXfrm>
    </dsp:sp>
    <dsp:sp modelId="{3F1316CF-9197-4B89-81CE-84C1BB32EA9E}">
      <dsp:nvSpPr>
        <dsp:cNvPr id="0" name=""/>
        <dsp:cNvSpPr/>
      </dsp:nvSpPr>
      <dsp:spPr>
        <a:xfrm>
          <a:off x="1643968" y="1939252"/>
          <a:ext cx="4601383" cy="1105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Efficient resource usage lowers data consumption and enhances performance on various devices.</a:t>
          </a:r>
        </a:p>
      </dsp:txBody>
      <dsp:txXfrm>
        <a:off x="1643968" y="1939252"/>
        <a:ext cx="4601383" cy="1105802"/>
      </dsp:txXfrm>
    </dsp:sp>
    <dsp:sp modelId="{1C9EA21B-9A9F-435F-B2EA-A1D6B654B5E6}">
      <dsp:nvSpPr>
        <dsp:cNvPr id="0" name=""/>
        <dsp:cNvSpPr/>
      </dsp:nvSpPr>
      <dsp:spPr>
        <a:xfrm>
          <a:off x="0" y="3162172"/>
          <a:ext cx="1463968" cy="146396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l="4376" r="28873"/>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3A3C9EB-B3E9-4D93-93D9-7B2431D10794}">
      <dsp:nvSpPr>
        <dsp:cNvPr id="0" name=""/>
        <dsp:cNvSpPr/>
      </dsp:nvSpPr>
      <dsp:spPr>
        <a:xfrm>
          <a:off x="1643968" y="3162172"/>
          <a:ext cx="4601383" cy="358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Cross-Platform Compatibility</a:t>
          </a:r>
        </a:p>
      </dsp:txBody>
      <dsp:txXfrm>
        <a:off x="1643968" y="3162172"/>
        <a:ext cx="4601383" cy="358166"/>
      </dsp:txXfrm>
    </dsp:sp>
    <dsp:sp modelId="{57086E40-C0DD-45A2-975A-BFEEB1EDAE95}">
      <dsp:nvSpPr>
        <dsp:cNvPr id="0" name=""/>
        <dsp:cNvSpPr/>
      </dsp:nvSpPr>
      <dsp:spPr>
        <a:xfrm>
          <a:off x="1643968" y="3520338"/>
          <a:ext cx="4601383" cy="1105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Ensuring websites work well across browsers and devices maximizes audience reach and satisfaction.</a:t>
          </a:r>
        </a:p>
      </dsp:txBody>
      <dsp:txXfrm>
        <a:off x="1643968" y="3520338"/>
        <a:ext cx="4601383" cy="1105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2B345-D553-4B24-8F86-77BECBAE39BD}">
      <dsp:nvSpPr>
        <dsp:cNvPr id="0" name=""/>
        <dsp:cNvSpPr/>
      </dsp:nvSpPr>
      <dsp:spPr>
        <a:xfrm>
          <a:off x="0" y="0"/>
          <a:ext cx="1463968" cy="14639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l="21673" r="22072" b="-8"/>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61321A3-4397-4409-9DE2-9F0750DA7178}">
      <dsp:nvSpPr>
        <dsp:cNvPr id="0" name=""/>
        <dsp:cNvSpPr/>
      </dsp:nvSpPr>
      <dsp:spPr>
        <a:xfrm>
          <a:off x="1643968" y="0"/>
          <a:ext cx="4601383" cy="358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Offline Functionality</a:t>
          </a:r>
        </a:p>
      </dsp:txBody>
      <dsp:txXfrm>
        <a:off x="1643968" y="0"/>
        <a:ext cx="4601383" cy="358166"/>
      </dsp:txXfrm>
    </dsp:sp>
    <dsp:sp modelId="{EAA66F8B-1D45-4BAE-8C0A-2AFDD34CB29B}">
      <dsp:nvSpPr>
        <dsp:cNvPr id="0" name=""/>
        <dsp:cNvSpPr/>
      </dsp:nvSpPr>
      <dsp:spPr>
        <a:xfrm>
          <a:off x="1643968" y="358166"/>
          <a:ext cx="4601383" cy="1105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PWAs allow games to operate offline, enabling uninterrupted gameplay without internet connection.</a:t>
          </a:r>
        </a:p>
      </dsp:txBody>
      <dsp:txXfrm>
        <a:off x="1643968" y="358166"/>
        <a:ext cx="4601383" cy="1105802"/>
      </dsp:txXfrm>
    </dsp:sp>
    <dsp:sp modelId="{B6FB1D82-CBFE-4D6F-8EAC-FB3423C03504}">
      <dsp:nvSpPr>
        <dsp:cNvPr id="0" name=""/>
        <dsp:cNvSpPr/>
      </dsp:nvSpPr>
      <dsp:spPr>
        <a:xfrm>
          <a:off x="0" y="1581086"/>
          <a:ext cx="1463968" cy="1463968"/>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l="22445" r="21309" b="7"/>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D3976AEA-15B8-494E-9F8C-B628DFC322D9}">
      <dsp:nvSpPr>
        <dsp:cNvPr id="0" name=""/>
        <dsp:cNvSpPr/>
      </dsp:nvSpPr>
      <dsp:spPr>
        <a:xfrm>
          <a:off x="1643968" y="1581086"/>
          <a:ext cx="4601383" cy="358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Native App Experience</a:t>
          </a:r>
        </a:p>
      </dsp:txBody>
      <dsp:txXfrm>
        <a:off x="1643968" y="1581086"/>
        <a:ext cx="4601383" cy="358166"/>
      </dsp:txXfrm>
    </dsp:sp>
    <dsp:sp modelId="{50074F32-1501-4FF3-BA02-7A2FF3A3922F}">
      <dsp:nvSpPr>
        <dsp:cNvPr id="0" name=""/>
        <dsp:cNvSpPr/>
      </dsp:nvSpPr>
      <dsp:spPr>
        <a:xfrm>
          <a:off x="1643968" y="1939252"/>
          <a:ext cx="4601383" cy="1105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PWAs behave like native apps, providing smooth user experience similar to installed applications.</a:t>
          </a:r>
        </a:p>
      </dsp:txBody>
      <dsp:txXfrm>
        <a:off x="1643968" y="1939252"/>
        <a:ext cx="4601383" cy="1105802"/>
      </dsp:txXfrm>
    </dsp:sp>
    <dsp:sp modelId="{EBB1CA48-F113-4574-9861-B56D4728958E}">
      <dsp:nvSpPr>
        <dsp:cNvPr id="0" name=""/>
        <dsp:cNvSpPr/>
      </dsp:nvSpPr>
      <dsp:spPr>
        <a:xfrm>
          <a:off x="0" y="3162172"/>
          <a:ext cx="1463968" cy="146396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l="5983" r="27267"/>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34945DE-1E11-4838-A972-BF7F039BC900}">
      <dsp:nvSpPr>
        <dsp:cNvPr id="0" name=""/>
        <dsp:cNvSpPr/>
      </dsp:nvSpPr>
      <dsp:spPr>
        <a:xfrm>
          <a:off x="1643968" y="3162172"/>
          <a:ext cx="4601383" cy="358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Improved Accessibility</a:t>
          </a:r>
        </a:p>
      </dsp:txBody>
      <dsp:txXfrm>
        <a:off x="1643968" y="3162172"/>
        <a:ext cx="4601383" cy="358166"/>
      </dsp:txXfrm>
    </dsp:sp>
    <dsp:sp modelId="{77A8B3DB-4584-46FC-8D01-8D2F7DC8A527}">
      <dsp:nvSpPr>
        <dsp:cNvPr id="0" name=""/>
        <dsp:cNvSpPr/>
      </dsp:nvSpPr>
      <dsp:spPr>
        <a:xfrm>
          <a:off x="1643968" y="3520338"/>
          <a:ext cx="4601383" cy="1105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PWAs enhance accessibility and user retention by allowing play anytime, even without internet.</a:t>
          </a:r>
        </a:p>
      </dsp:txBody>
      <dsp:txXfrm>
        <a:off x="1643968" y="3520338"/>
        <a:ext cx="4601383" cy="1105802"/>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10777" units="1/cm"/>
          <inkml:channelProperty channel="Y" name="resolution" value="43.11377" units="1/cm"/>
          <inkml:channelProperty channel="T" name="resolution" value="1" units="1/dev"/>
        </inkml:channelProperties>
      </inkml:inkSource>
      <inkml:timestamp xml:id="ts0" timeString="2026-01-08T20:31:06.1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12338 11140 0,'63'-16'16,"79"32"0,-127 0-16,33-16 0,-17 0 0,1 0 0,-1 16 0,16-16 0,-31 0 0,536 78 15,-489-78-15,-16 16 0,0 16 0,32-32 0,-32 15 0,363 48 16,-237-15-16,284 46 0,-362-78 0,1370 315 15,-1339-315-15,-16 15 0,48 16 0,-32-31 0,16 16 0,0-1 0,441 95 16,-442-110-16,-14 16 0,14-1 0,-15 1 0,16-17 0,-16 17 0,16-1 0,-47 1 0,46-16 0,49 15 0,-64 16 0,-16-31 0,16 0 0,16 15 0,-48-15 16,48 31-16,-47-31 0,15 0 0,32 31 0,-48-15 0,174 31 0,-63-32 0,-63 1 0,-48 15 0,17-31 0,-33 0 0,127 47 15,-142-48-15,48 17 0,93 31 0,-125-47 0,394 110 0,-426-111 0,237 80 16,-95-32-16,-173-47 0,47 15 16,-63-15-16,15-16 15,-15 16 1,16-16-1,47 126 142,-31 16-142,-1-64-15,-15-62 0,0 79 0,15 15 16,17 0-16,-48-94 0,47 79 16,-31 15-16,31-15 0,-16-1 15,-15-15-15,16 0 16,-1 15-16,-15-78 0,-16 63 15,31-16-15,1-16 0,-16 0 16,-1-15-16,-15-16 63,16-16 140</inkml:trace>
</inkml:ink>
</file>

<file path=ppt/ink/ink2.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10777" units="1/cm"/>
          <inkml:channelProperty channel="Y" name="resolution" value="43.11377" units="1/cm"/>
          <inkml:channelProperty channel="T" name="resolution" value="1" units="1/dev"/>
        </inkml:channelProperties>
      </inkml:inkSource>
      <inkml:timestamp xml:id="ts0" timeString="2026-01-08T20:31:07.2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315 15757 0,'0'-16'31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16934-65BA-4A51-84CE-9FA951466413}" type="datetimeFigureOut">
              <a:rPr lang="en-US" smtClean="0"/>
              <a:t>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09B5CA-3D04-4352-8665-2D5A42F97293}" type="slidenum">
              <a:rPr lang="en-US" smtClean="0"/>
              <a:t>‹#›</a:t>
            </a:fld>
            <a:endParaRPr lang="en-US"/>
          </a:p>
        </p:txBody>
      </p:sp>
    </p:spTree>
    <p:extLst>
      <p:ext uri="{BB962C8B-B14F-4D97-AF65-F5344CB8AC3E}">
        <p14:creationId xmlns:p14="http://schemas.microsoft.com/office/powerpoint/2010/main" val="413566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introduces the exciting world of web game development. We will explore how to create engaging, interactive games that run directly in web browsers, using the latest technologies and design principles.
</a:t>
            </a:r>
          </a:p>
        </p:txBody>
      </p:sp>
      <p:sp>
        <p:nvSpPr>
          <p:cNvPr id="4" name="Slide Number Placeholder 3"/>
          <p:cNvSpPr>
            <a:spLocks noGrp="1"/>
          </p:cNvSpPr>
          <p:nvPr>
            <p:ph type="sldNum" sz="quarter" idx="5"/>
          </p:nvPr>
        </p:nvSpPr>
        <p:spPr/>
        <p:txBody>
          <a:bodyPr/>
          <a:lstStyle/>
          <a:p>
            <a:fld id="{8709A761-BDF0-4803-B908-14BAD08043DB}" type="slidenum">
              <a:rPr lang="en-US" smtClean="0"/>
              <a:t>1</a:t>
            </a:fld>
            <a:endParaRPr lang="en-US"/>
          </a:p>
        </p:txBody>
      </p:sp>
    </p:spTree>
    <p:extLst>
      <p:ext uri="{BB962C8B-B14F-4D97-AF65-F5344CB8AC3E}">
        <p14:creationId xmlns:p14="http://schemas.microsoft.com/office/powerpoint/2010/main" val="1177580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Browser APIs such as Web Audio, WebGL, and WebSockets enhance game capabilities. Optimization techniques like requestAnimationFrame and asset caching improve performance and user experience.</a:t>
            </a:r>
          </a:p>
        </p:txBody>
      </p:sp>
      <p:sp>
        <p:nvSpPr>
          <p:cNvPr id="4" name="Slide Number Placeholder 3"/>
          <p:cNvSpPr>
            <a:spLocks noGrp="1"/>
          </p:cNvSpPr>
          <p:nvPr>
            <p:ph type="sldNum" sz="quarter" idx="5"/>
          </p:nvPr>
        </p:nvSpPr>
        <p:spPr/>
        <p:txBody>
          <a:bodyPr/>
          <a:lstStyle/>
          <a:p>
            <a:fld id="{8709A761-BDF0-4803-B908-14BAD08043DB}" type="slidenum">
              <a:rPr lang="en-US" smtClean="0"/>
              <a:t>10</a:t>
            </a:fld>
            <a:endParaRPr lang="en-US"/>
          </a:p>
        </p:txBody>
      </p:sp>
    </p:spTree>
    <p:extLst>
      <p:ext uri="{BB962C8B-B14F-4D97-AF65-F5344CB8AC3E}">
        <p14:creationId xmlns:p14="http://schemas.microsoft.com/office/powerpoint/2010/main" val="4154377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Effective web game design balances user experience, performance, and platform compatibility. This section explores design considerations that make games enjoyable and accessible in browsers.</a:t>
            </a:r>
          </a:p>
        </p:txBody>
      </p:sp>
      <p:sp>
        <p:nvSpPr>
          <p:cNvPr id="4" name="Slide Number Placeholder 3"/>
          <p:cNvSpPr>
            <a:spLocks noGrp="1"/>
          </p:cNvSpPr>
          <p:nvPr>
            <p:ph type="sldNum" sz="quarter" idx="5"/>
          </p:nvPr>
        </p:nvSpPr>
        <p:spPr/>
        <p:txBody>
          <a:bodyPr/>
          <a:lstStyle/>
          <a:p>
            <a:fld id="{8709A761-BDF0-4803-B908-14BAD08043DB}" type="slidenum">
              <a:rPr lang="en-US" smtClean="0"/>
              <a:t>11</a:t>
            </a:fld>
            <a:endParaRPr lang="en-US"/>
          </a:p>
        </p:txBody>
      </p:sp>
    </p:spTree>
    <p:extLst>
      <p:ext uri="{BB962C8B-B14F-4D97-AF65-F5344CB8AC3E}">
        <p14:creationId xmlns:p14="http://schemas.microsoft.com/office/powerpoint/2010/main" val="1526137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Intuitive controls, responsive design, and clear feedback are critical. Designing for different devices and screen sizes ensures players have a seamless experience regardless of how they access the game.</a:t>
            </a:r>
          </a:p>
        </p:txBody>
      </p:sp>
      <p:sp>
        <p:nvSpPr>
          <p:cNvPr id="4" name="Slide Number Placeholder 3"/>
          <p:cNvSpPr>
            <a:spLocks noGrp="1"/>
          </p:cNvSpPr>
          <p:nvPr>
            <p:ph type="sldNum" sz="quarter" idx="5"/>
          </p:nvPr>
        </p:nvSpPr>
        <p:spPr/>
        <p:txBody>
          <a:bodyPr/>
          <a:lstStyle/>
          <a:p>
            <a:fld id="{8709A761-BDF0-4803-B908-14BAD08043DB}" type="slidenum">
              <a:rPr lang="en-US" smtClean="0"/>
              <a:t>12</a:t>
            </a:fld>
            <a:endParaRPr lang="en-US"/>
          </a:p>
        </p:txBody>
      </p:sp>
    </p:spTree>
    <p:extLst>
      <p:ext uri="{BB962C8B-B14F-4D97-AF65-F5344CB8AC3E}">
        <p14:creationId xmlns:p14="http://schemas.microsoft.com/office/powerpoint/2010/main" val="346614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Optimizing load times, minimizing resource usage, and ensuring compatibility across browsers and devices are key to reaching a broad audience without frustrating delays or glitches.</a:t>
            </a:r>
          </a:p>
        </p:txBody>
      </p:sp>
      <p:sp>
        <p:nvSpPr>
          <p:cNvPr id="4" name="Slide Number Placeholder 3"/>
          <p:cNvSpPr>
            <a:spLocks noGrp="1"/>
          </p:cNvSpPr>
          <p:nvPr>
            <p:ph type="sldNum" sz="quarter" idx="5"/>
          </p:nvPr>
        </p:nvSpPr>
        <p:spPr/>
        <p:txBody>
          <a:bodyPr/>
          <a:lstStyle/>
          <a:p>
            <a:fld id="{8709A761-BDF0-4803-B908-14BAD08043DB}" type="slidenum">
              <a:rPr lang="en-US" smtClean="0"/>
              <a:t>13</a:t>
            </a:fld>
            <a:endParaRPr lang="en-US"/>
          </a:p>
        </p:txBody>
      </p:sp>
    </p:spTree>
    <p:extLst>
      <p:ext uri="{BB962C8B-B14F-4D97-AF65-F5344CB8AC3E}">
        <p14:creationId xmlns:p14="http://schemas.microsoft.com/office/powerpoint/2010/main" val="1365705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Implementing real-time multiplayer requires handling latency, synchronization, and server communication. WebSockets and WebRTC are common tools to enable interactive online gameplay.</a:t>
            </a:r>
          </a:p>
        </p:txBody>
      </p:sp>
      <p:sp>
        <p:nvSpPr>
          <p:cNvPr id="4" name="Slide Number Placeholder 3"/>
          <p:cNvSpPr>
            <a:spLocks noGrp="1"/>
          </p:cNvSpPr>
          <p:nvPr>
            <p:ph type="sldNum" sz="quarter" idx="5"/>
          </p:nvPr>
        </p:nvSpPr>
        <p:spPr/>
        <p:txBody>
          <a:bodyPr/>
          <a:lstStyle/>
          <a:p>
            <a:fld id="{8709A761-BDF0-4803-B908-14BAD08043DB}" type="slidenum">
              <a:rPr lang="en-US" smtClean="0"/>
              <a:t>14</a:t>
            </a:fld>
            <a:endParaRPr lang="en-US"/>
          </a:p>
        </p:txBody>
      </p:sp>
    </p:spTree>
    <p:extLst>
      <p:ext uri="{BB962C8B-B14F-4D97-AF65-F5344CB8AC3E}">
        <p14:creationId xmlns:p14="http://schemas.microsoft.com/office/powerpoint/2010/main" val="821084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structured workflow ensures efficient game development. We'll discuss prototyping, testing, debugging, and strategies for deploying and monetizing web games successfully.</a:t>
            </a:r>
          </a:p>
        </p:txBody>
      </p:sp>
      <p:sp>
        <p:nvSpPr>
          <p:cNvPr id="4" name="Slide Number Placeholder 3"/>
          <p:cNvSpPr>
            <a:spLocks noGrp="1"/>
          </p:cNvSpPr>
          <p:nvPr>
            <p:ph type="sldNum" sz="quarter" idx="5"/>
          </p:nvPr>
        </p:nvSpPr>
        <p:spPr/>
        <p:txBody>
          <a:bodyPr/>
          <a:lstStyle/>
          <a:p>
            <a:fld id="{8709A761-BDF0-4803-B908-14BAD08043DB}" type="slidenum">
              <a:rPr lang="en-US" smtClean="0"/>
              <a:t>15</a:t>
            </a:fld>
            <a:endParaRPr lang="en-US"/>
          </a:p>
        </p:txBody>
      </p:sp>
    </p:spTree>
    <p:extLst>
      <p:ext uri="{BB962C8B-B14F-4D97-AF65-F5344CB8AC3E}">
        <p14:creationId xmlns:p14="http://schemas.microsoft.com/office/powerpoint/2010/main" val="2652836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Rapid prototyping allows testing core mechanics early. Iterative development helps refine gameplay based on feedback, ensuring the final product is polished and engaging.</a:t>
            </a:r>
          </a:p>
        </p:txBody>
      </p:sp>
      <p:sp>
        <p:nvSpPr>
          <p:cNvPr id="4" name="Slide Number Placeholder 3"/>
          <p:cNvSpPr>
            <a:spLocks noGrp="1"/>
          </p:cNvSpPr>
          <p:nvPr>
            <p:ph type="sldNum" sz="quarter" idx="5"/>
          </p:nvPr>
        </p:nvSpPr>
        <p:spPr/>
        <p:txBody>
          <a:bodyPr/>
          <a:lstStyle/>
          <a:p>
            <a:fld id="{8709A761-BDF0-4803-B908-14BAD08043DB}" type="slidenum">
              <a:rPr lang="en-US" smtClean="0"/>
              <a:t>16</a:t>
            </a:fld>
            <a:endParaRPr lang="en-US"/>
          </a:p>
        </p:txBody>
      </p:sp>
    </p:spTree>
    <p:extLst>
      <p:ext uri="{BB962C8B-B14F-4D97-AF65-F5344CB8AC3E}">
        <p14:creationId xmlns:p14="http://schemas.microsoft.com/office/powerpoint/2010/main" val="3577166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Testing across browsers and devices uncovers compatibility issues. Debugging tools in browsers assist in identifying performance bottlenecks and fixing bugs before release.</a:t>
            </a:r>
          </a:p>
        </p:txBody>
      </p:sp>
      <p:sp>
        <p:nvSpPr>
          <p:cNvPr id="4" name="Slide Number Placeholder 3"/>
          <p:cNvSpPr>
            <a:spLocks noGrp="1"/>
          </p:cNvSpPr>
          <p:nvPr>
            <p:ph type="sldNum" sz="quarter" idx="5"/>
          </p:nvPr>
        </p:nvSpPr>
        <p:spPr/>
        <p:txBody>
          <a:bodyPr/>
          <a:lstStyle/>
          <a:p>
            <a:fld id="{8709A761-BDF0-4803-B908-14BAD08043DB}" type="slidenum">
              <a:rPr lang="en-US" smtClean="0"/>
              <a:t>17</a:t>
            </a:fld>
            <a:endParaRPr lang="en-US"/>
          </a:p>
        </p:txBody>
      </p:sp>
    </p:spTree>
    <p:extLst>
      <p:ext uri="{BB962C8B-B14F-4D97-AF65-F5344CB8AC3E}">
        <p14:creationId xmlns:p14="http://schemas.microsoft.com/office/powerpoint/2010/main" val="372502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Web games can be hosted on websites or platforms like itch.io. Monetization options include ads, in-game purchases, and subscriptions, allowing developers to generate revenue.</a:t>
            </a:r>
          </a:p>
        </p:txBody>
      </p:sp>
      <p:sp>
        <p:nvSpPr>
          <p:cNvPr id="4" name="Slide Number Placeholder 3"/>
          <p:cNvSpPr>
            <a:spLocks noGrp="1"/>
          </p:cNvSpPr>
          <p:nvPr>
            <p:ph type="sldNum" sz="quarter" idx="5"/>
          </p:nvPr>
        </p:nvSpPr>
        <p:spPr/>
        <p:txBody>
          <a:bodyPr/>
          <a:lstStyle/>
          <a:p>
            <a:fld id="{8709A761-BDF0-4803-B908-14BAD08043DB}" type="slidenum">
              <a:rPr lang="en-US" smtClean="0"/>
              <a:t>18</a:t>
            </a:fld>
            <a:endParaRPr lang="en-US"/>
          </a:p>
        </p:txBody>
      </p:sp>
    </p:spTree>
    <p:extLst>
      <p:ext uri="{BB962C8B-B14F-4D97-AF65-F5344CB8AC3E}">
        <p14:creationId xmlns:p14="http://schemas.microsoft.com/office/powerpoint/2010/main" val="1095256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Web gaming continues to evolve with new technologies and community-driven projects. Let's explore progressive web apps, integration with AR/VR, and the impact of open-source contributions.</a:t>
            </a:r>
          </a:p>
        </p:txBody>
      </p:sp>
      <p:sp>
        <p:nvSpPr>
          <p:cNvPr id="4" name="Slide Number Placeholder 3"/>
          <p:cNvSpPr>
            <a:spLocks noGrp="1"/>
          </p:cNvSpPr>
          <p:nvPr>
            <p:ph type="sldNum" sz="quarter" idx="5"/>
          </p:nvPr>
        </p:nvSpPr>
        <p:spPr/>
        <p:txBody>
          <a:bodyPr/>
          <a:lstStyle/>
          <a:p>
            <a:fld id="{8709A761-BDF0-4803-B908-14BAD08043DB}" type="slidenum">
              <a:rPr lang="en-US" smtClean="0"/>
              <a:t>19</a:t>
            </a:fld>
            <a:endParaRPr lang="en-US"/>
          </a:p>
        </p:txBody>
      </p:sp>
    </p:spTree>
    <p:extLst>
      <p:ext uri="{BB962C8B-B14F-4D97-AF65-F5344CB8AC3E}">
        <p14:creationId xmlns:p14="http://schemas.microsoft.com/office/powerpoint/2010/main" val="257450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cover the basics of web game development, including key technologies and tools, core design principles, development workflows, and emerging trends shaping the future of browser-based games.</a:t>
            </a:r>
          </a:p>
        </p:txBody>
      </p:sp>
      <p:sp>
        <p:nvSpPr>
          <p:cNvPr id="4" name="Slide Number Placeholder 3"/>
          <p:cNvSpPr>
            <a:spLocks noGrp="1"/>
          </p:cNvSpPr>
          <p:nvPr>
            <p:ph type="sldNum" sz="quarter" idx="5"/>
          </p:nvPr>
        </p:nvSpPr>
        <p:spPr/>
        <p:txBody>
          <a:bodyPr/>
          <a:lstStyle/>
          <a:p>
            <a:fld id="{8709A761-BDF0-4803-B908-14BAD08043DB}" type="slidenum">
              <a:rPr lang="en-US" smtClean="0"/>
              <a:t>2</a:t>
            </a:fld>
            <a:endParaRPr lang="en-US"/>
          </a:p>
        </p:txBody>
      </p:sp>
    </p:spTree>
    <p:extLst>
      <p:ext uri="{BB962C8B-B14F-4D97-AF65-F5344CB8AC3E}">
        <p14:creationId xmlns:p14="http://schemas.microsoft.com/office/powerpoint/2010/main" val="2485014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Progressive Web Apps (PWAs) enable web games to function offline and behave like native apps, improving accessibility and user retention by allowing play even without internet connectivity.</a:t>
            </a:r>
          </a:p>
        </p:txBody>
      </p:sp>
      <p:sp>
        <p:nvSpPr>
          <p:cNvPr id="4" name="Slide Number Placeholder 3"/>
          <p:cNvSpPr>
            <a:spLocks noGrp="1"/>
          </p:cNvSpPr>
          <p:nvPr>
            <p:ph type="sldNum" sz="quarter" idx="5"/>
          </p:nvPr>
        </p:nvSpPr>
        <p:spPr/>
        <p:txBody>
          <a:bodyPr/>
          <a:lstStyle/>
          <a:p>
            <a:fld id="{8709A761-BDF0-4803-B908-14BAD08043DB}" type="slidenum">
              <a:rPr lang="en-US" smtClean="0"/>
              <a:t>20</a:t>
            </a:fld>
            <a:endParaRPr lang="en-US"/>
          </a:p>
        </p:txBody>
      </p:sp>
    </p:spTree>
    <p:extLst>
      <p:ext uri="{BB962C8B-B14F-4D97-AF65-F5344CB8AC3E}">
        <p14:creationId xmlns:p14="http://schemas.microsoft.com/office/powerpoint/2010/main" val="2360840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WebXR brings augmented and virtual reality experiences to browsers, while AI enhances game behavior and personalization, opening exciting new possibilities for immersive web games.</a:t>
            </a:r>
          </a:p>
        </p:txBody>
      </p:sp>
      <p:sp>
        <p:nvSpPr>
          <p:cNvPr id="4" name="Slide Number Placeholder 3"/>
          <p:cNvSpPr>
            <a:spLocks noGrp="1"/>
          </p:cNvSpPr>
          <p:nvPr>
            <p:ph type="sldNum" sz="quarter" idx="5"/>
          </p:nvPr>
        </p:nvSpPr>
        <p:spPr/>
        <p:txBody>
          <a:bodyPr/>
          <a:lstStyle/>
          <a:p>
            <a:fld id="{8709A761-BDF0-4803-B908-14BAD08043DB}" type="slidenum">
              <a:rPr lang="en-US" smtClean="0"/>
              <a:t>21</a:t>
            </a:fld>
            <a:endParaRPr lang="en-US"/>
          </a:p>
        </p:txBody>
      </p:sp>
    </p:spTree>
    <p:extLst>
      <p:ext uri="{BB962C8B-B14F-4D97-AF65-F5344CB8AC3E}">
        <p14:creationId xmlns:p14="http://schemas.microsoft.com/office/powerpoint/2010/main" val="3105878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Active communities and open-source projects accelerate innovation and provide valuable resources. Collaboration fosters learning, sharing, and the growth of web game development as a field.</a:t>
            </a:r>
          </a:p>
        </p:txBody>
      </p:sp>
      <p:sp>
        <p:nvSpPr>
          <p:cNvPr id="4" name="Slide Number Placeholder 3"/>
          <p:cNvSpPr>
            <a:spLocks noGrp="1"/>
          </p:cNvSpPr>
          <p:nvPr>
            <p:ph type="sldNum" sz="quarter" idx="5"/>
          </p:nvPr>
        </p:nvSpPr>
        <p:spPr/>
        <p:txBody>
          <a:bodyPr/>
          <a:lstStyle/>
          <a:p>
            <a:fld id="{8709A761-BDF0-4803-B908-14BAD08043DB}" type="slidenum">
              <a:rPr lang="en-US" smtClean="0"/>
              <a:t>22</a:t>
            </a:fld>
            <a:endParaRPr lang="en-US"/>
          </a:p>
        </p:txBody>
      </p:sp>
    </p:spTree>
    <p:extLst>
      <p:ext uri="{BB962C8B-B14F-4D97-AF65-F5344CB8AC3E}">
        <p14:creationId xmlns:p14="http://schemas.microsoft.com/office/powerpoint/2010/main" val="2770116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Web game development offers unique opportunities to create accessible, engaging, and innovative games for a broad audience. By mastering core technologies and design principles, developers can craft memorable browser-based experiences.</a:t>
            </a:r>
          </a:p>
        </p:txBody>
      </p:sp>
      <p:sp>
        <p:nvSpPr>
          <p:cNvPr id="4" name="Slide Number Placeholder 3"/>
          <p:cNvSpPr>
            <a:spLocks noGrp="1"/>
          </p:cNvSpPr>
          <p:nvPr>
            <p:ph type="sldNum" sz="quarter" idx="5"/>
          </p:nvPr>
        </p:nvSpPr>
        <p:spPr/>
        <p:txBody>
          <a:bodyPr/>
          <a:lstStyle/>
          <a:p>
            <a:fld id="{8709A761-BDF0-4803-B908-14BAD08043DB}" type="slidenum">
              <a:rPr lang="en-US" smtClean="0"/>
              <a:t>23</a:t>
            </a:fld>
            <a:endParaRPr lang="en-US"/>
          </a:p>
        </p:txBody>
      </p:sp>
    </p:spTree>
    <p:extLst>
      <p:ext uri="{BB962C8B-B14F-4D97-AF65-F5344CB8AC3E}">
        <p14:creationId xmlns:p14="http://schemas.microsoft.com/office/powerpoint/2010/main" val="501312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begin by defining what web games are, how they differ from traditional game development, and explore popular genres and examples that showcase the potential of games played in browsers.</a:t>
            </a:r>
          </a:p>
        </p:txBody>
      </p:sp>
      <p:sp>
        <p:nvSpPr>
          <p:cNvPr id="4" name="Slide Number Placeholder 3"/>
          <p:cNvSpPr>
            <a:spLocks noGrp="1"/>
          </p:cNvSpPr>
          <p:nvPr>
            <p:ph type="sldNum" sz="quarter" idx="5"/>
          </p:nvPr>
        </p:nvSpPr>
        <p:spPr/>
        <p:txBody>
          <a:bodyPr/>
          <a:lstStyle/>
          <a:p>
            <a:fld id="{8709A761-BDF0-4803-B908-14BAD08043DB}" type="slidenum">
              <a:rPr lang="en-US" smtClean="0"/>
              <a:t>3</a:t>
            </a:fld>
            <a:endParaRPr lang="en-US"/>
          </a:p>
        </p:txBody>
      </p:sp>
    </p:spTree>
    <p:extLst>
      <p:ext uri="{BB962C8B-B14F-4D97-AF65-F5344CB8AC3E}">
        <p14:creationId xmlns:p14="http://schemas.microsoft.com/office/powerpoint/2010/main" val="3857959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Web games are interactive games designed to run in web browsers without requiring downloads. They leverage web technologies to reach a wide audience, offering instant accessibility and cross-platform compatibility.</a:t>
            </a:r>
          </a:p>
        </p:txBody>
      </p:sp>
      <p:sp>
        <p:nvSpPr>
          <p:cNvPr id="4" name="Slide Number Placeholder 3"/>
          <p:cNvSpPr>
            <a:spLocks noGrp="1"/>
          </p:cNvSpPr>
          <p:nvPr>
            <p:ph type="sldNum" sz="quarter" idx="5"/>
          </p:nvPr>
        </p:nvSpPr>
        <p:spPr/>
        <p:txBody>
          <a:bodyPr/>
          <a:lstStyle/>
          <a:p>
            <a:fld id="{8709A761-BDF0-4803-B908-14BAD08043DB}" type="slidenum">
              <a:rPr lang="en-US" smtClean="0"/>
              <a:t>4</a:t>
            </a:fld>
            <a:endParaRPr lang="en-US"/>
          </a:p>
        </p:txBody>
      </p:sp>
    </p:spTree>
    <p:extLst>
      <p:ext uri="{BB962C8B-B14F-4D97-AF65-F5344CB8AC3E}">
        <p14:creationId xmlns:p14="http://schemas.microsoft.com/office/powerpoint/2010/main" val="252984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Unlike traditional games, which often require installation and target specific platforms, web games prioritize accessibility and ease of access. They tend to focus on shorter play sessions and can be updated quickly.</a:t>
            </a:r>
          </a:p>
        </p:txBody>
      </p:sp>
      <p:sp>
        <p:nvSpPr>
          <p:cNvPr id="4" name="Slide Number Placeholder 3"/>
          <p:cNvSpPr>
            <a:spLocks noGrp="1"/>
          </p:cNvSpPr>
          <p:nvPr>
            <p:ph type="sldNum" sz="quarter" idx="5"/>
          </p:nvPr>
        </p:nvSpPr>
        <p:spPr/>
        <p:txBody>
          <a:bodyPr/>
          <a:lstStyle/>
          <a:p>
            <a:fld id="{8709A761-BDF0-4803-B908-14BAD08043DB}" type="slidenum">
              <a:rPr lang="en-US" smtClean="0"/>
              <a:t>5</a:t>
            </a:fld>
            <a:endParaRPr lang="en-US"/>
          </a:p>
        </p:txBody>
      </p:sp>
    </p:spTree>
    <p:extLst>
      <p:ext uri="{BB962C8B-B14F-4D97-AF65-F5344CB8AC3E}">
        <p14:creationId xmlns:p14="http://schemas.microsoft.com/office/powerpoint/2010/main" val="3102434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Common web game genres include puzzle games, casual arcade games, multiplayer experiences, and interactive storytelling. Examples such as Agar.io, Slither.io, and browser-based escape rooms highlight their diversity.</a:t>
            </a:r>
          </a:p>
        </p:txBody>
      </p:sp>
      <p:sp>
        <p:nvSpPr>
          <p:cNvPr id="4" name="Slide Number Placeholder 3"/>
          <p:cNvSpPr>
            <a:spLocks noGrp="1"/>
          </p:cNvSpPr>
          <p:nvPr>
            <p:ph type="sldNum" sz="quarter" idx="5"/>
          </p:nvPr>
        </p:nvSpPr>
        <p:spPr/>
        <p:txBody>
          <a:bodyPr/>
          <a:lstStyle/>
          <a:p>
            <a:fld id="{8709A761-BDF0-4803-B908-14BAD08043DB}" type="slidenum">
              <a:rPr lang="en-US" smtClean="0"/>
              <a:t>6</a:t>
            </a:fld>
            <a:endParaRPr lang="en-US"/>
          </a:p>
        </p:txBody>
      </p:sp>
    </p:spTree>
    <p:extLst>
      <p:ext uri="{BB962C8B-B14F-4D97-AF65-F5344CB8AC3E}">
        <p14:creationId xmlns:p14="http://schemas.microsoft.com/office/powerpoint/2010/main" val="2636320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the core technologies and tools is essential for web game development. This section covers foundational web technologies, popular game engines, and browser APIs that optimize performance.</a:t>
            </a:r>
          </a:p>
        </p:txBody>
      </p:sp>
      <p:sp>
        <p:nvSpPr>
          <p:cNvPr id="4" name="Slide Number Placeholder 3"/>
          <p:cNvSpPr>
            <a:spLocks noGrp="1"/>
          </p:cNvSpPr>
          <p:nvPr>
            <p:ph type="sldNum" sz="quarter" idx="5"/>
          </p:nvPr>
        </p:nvSpPr>
        <p:spPr/>
        <p:txBody>
          <a:bodyPr/>
          <a:lstStyle/>
          <a:p>
            <a:fld id="{8709A761-BDF0-4803-B908-14BAD08043DB}" type="slidenum">
              <a:rPr lang="en-US" smtClean="0"/>
              <a:t>7</a:t>
            </a:fld>
            <a:endParaRPr lang="en-US"/>
          </a:p>
        </p:txBody>
      </p:sp>
    </p:spTree>
    <p:extLst>
      <p:ext uri="{BB962C8B-B14F-4D97-AF65-F5344CB8AC3E}">
        <p14:creationId xmlns:p14="http://schemas.microsoft.com/office/powerpoint/2010/main" val="425244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building blocks of web games. HTML5 provides the canvas element for graphics, CSS3 enables styling, and JavaScript powers game logic and interactivity, making dynamic games possible in the browser.</a:t>
            </a:r>
          </a:p>
        </p:txBody>
      </p:sp>
      <p:sp>
        <p:nvSpPr>
          <p:cNvPr id="4" name="Slide Number Placeholder 3"/>
          <p:cNvSpPr>
            <a:spLocks noGrp="1"/>
          </p:cNvSpPr>
          <p:nvPr>
            <p:ph type="sldNum" sz="quarter" idx="5"/>
          </p:nvPr>
        </p:nvSpPr>
        <p:spPr/>
        <p:txBody>
          <a:bodyPr/>
          <a:lstStyle/>
          <a:p>
            <a:fld id="{8709A761-BDF0-4803-B908-14BAD08043DB}" type="slidenum">
              <a:rPr lang="en-US" smtClean="0"/>
              <a:t>8</a:t>
            </a:fld>
            <a:endParaRPr lang="en-US"/>
          </a:p>
        </p:txBody>
      </p:sp>
    </p:spTree>
    <p:extLst>
      <p:ext uri="{BB962C8B-B14F-4D97-AF65-F5344CB8AC3E}">
        <p14:creationId xmlns:p14="http://schemas.microsoft.com/office/powerpoint/2010/main" val="101779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Frameworks like Phaser simplify 2D game development, while Three.js and Babylon.js enable powerful 3D graphics using WebGL. These engines accelerate development by offering pre-built functionality.</a:t>
            </a:r>
          </a:p>
        </p:txBody>
      </p:sp>
      <p:sp>
        <p:nvSpPr>
          <p:cNvPr id="4" name="Slide Number Placeholder 3"/>
          <p:cNvSpPr>
            <a:spLocks noGrp="1"/>
          </p:cNvSpPr>
          <p:nvPr>
            <p:ph type="sldNum" sz="quarter" idx="5"/>
          </p:nvPr>
        </p:nvSpPr>
        <p:spPr/>
        <p:txBody>
          <a:bodyPr/>
          <a:lstStyle/>
          <a:p>
            <a:fld id="{8709A761-BDF0-4803-B908-14BAD08043DB}" type="slidenum">
              <a:rPr lang="en-US" smtClean="0"/>
              <a:t>9</a:t>
            </a:fld>
            <a:endParaRPr lang="en-US"/>
          </a:p>
        </p:txBody>
      </p:sp>
    </p:spTree>
    <p:extLst>
      <p:ext uri="{BB962C8B-B14F-4D97-AF65-F5344CB8AC3E}">
        <p14:creationId xmlns:p14="http://schemas.microsoft.com/office/powerpoint/2010/main" val="847576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25778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58664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67255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2551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2937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3467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3405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36653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3004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7200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26415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9423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7281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04638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24657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76062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3242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46CE7D5-CF57-46EF-B807-FDD0502418D4}" type="datetimeFigureOut">
              <a:rPr lang="en-US" smtClean="0"/>
              <a:t>1/8/2026</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63894110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6.emf"/><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FEE76-0077-7E99-E0FA-5AA62D680040}"/>
              </a:ext>
            </a:extLst>
          </p:cNvPr>
          <p:cNvSpPr>
            <a:spLocks noGrp="1"/>
          </p:cNvSpPr>
          <p:nvPr>
            <p:ph type="ctrTitle"/>
          </p:nvPr>
        </p:nvSpPr>
        <p:spPr>
          <a:xfrm>
            <a:off x="5139236" y="1097280"/>
            <a:ext cx="6043875" cy="4626864"/>
          </a:xfrm>
        </p:spPr>
        <p:txBody>
          <a:bodyPr anchor="ctr">
            <a:normAutofit/>
          </a:bodyPr>
          <a:lstStyle/>
          <a:p>
            <a:pPr algn="l"/>
            <a:r>
              <a:rPr lang="en-US"/>
              <a:t>Web Game Development: Creating Interactive Experiences for the Browser</a:t>
            </a:r>
          </a:p>
        </p:txBody>
      </p:sp>
      <p:sp>
        <p:nvSpPr>
          <p:cNvPr id="3" name="Subtitle 2">
            <a:extLst>
              <a:ext uri="{FF2B5EF4-FFF2-40B4-BE49-F238E27FC236}">
                <a16:creationId xmlns:a16="http://schemas.microsoft.com/office/drawing/2014/main" id="{6792ADA5-E3C2-B773-D020-95AEB8C57B47}"/>
              </a:ext>
            </a:extLst>
          </p:cNvPr>
          <p:cNvSpPr>
            <a:spLocks noGrp="1"/>
          </p:cNvSpPr>
          <p:nvPr>
            <p:ph type="subTitle" idx="1"/>
          </p:nvPr>
        </p:nvSpPr>
        <p:spPr>
          <a:xfrm>
            <a:off x="913795" y="1097280"/>
            <a:ext cx="3256177" cy="4626863"/>
          </a:xfrm>
        </p:spPr>
        <p:txBody>
          <a:bodyPr anchor="ctr">
            <a:normAutofit/>
          </a:bodyPr>
          <a:lstStyle/>
          <a:p>
            <a:pPr algn="r"/>
            <a:r>
              <a:rPr lang="en-US"/>
              <a:t>Building engaging games using modern web technologies</a:t>
            </a:r>
          </a:p>
        </p:txBody>
      </p:sp>
      <p:cxnSp>
        <p:nvCxnSpPr>
          <p:cNvPr id="10" name="Straight Connector 9">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16FC62D-7CE8-7450-1443-77EF13028356}"/>
                  </a:ext>
                </a:extLst>
              </p14:cNvPr>
              <p14:cNvContentPartPr/>
              <p14:nvPr/>
            </p14:nvContentPartPr>
            <p14:xfrm>
              <a:off x="4441680" y="4004640"/>
              <a:ext cx="3976560" cy="1441440"/>
            </p14:xfrm>
          </p:contentPart>
        </mc:Choice>
        <mc:Fallback xmlns="">
          <p:pic>
            <p:nvPicPr>
              <p:cNvPr id="4" name="Ink 3">
                <a:extLst>
                  <a:ext uri="{FF2B5EF4-FFF2-40B4-BE49-F238E27FC236}">
                    <a16:creationId xmlns:a16="http://schemas.microsoft.com/office/drawing/2014/main" id="{616FC62D-7CE8-7450-1443-77EF13028356}"/>
                  </a:ext>
                </a:extLst>
              </p:cNvPr>
              <p:cNvPicPr/>
              <p:nvPr/>
            </p:nvPicPr>
            <p:blipFill>
              <a:blip r:embed="rId5"/>
              <a:stretch>
                <a:fillRect/>
              </a:stretch>
            </p:blipFill>
            <p:spPr>
              <a:xfrm>
                <a:off x="4425840" y="3941280"/>
                <a:ext cx="4007880" cy="156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74B05AC-5C70-BD00-8D7C-CEA20809BE87}"/>
                  </a:ext>
                </a:extLst>
              </p14:cNvPr>
              <p14:cNvContentPartPr/>
              <p14:nvPr/>
            </p14:nvContentPartPr>
            <p14:xfrm>
              <a:off x="113400" y="5666760"/>
              <a:ext cx="360" cy="6120"/>
            </p14:xfrm>
          </p:contentPart>
        </mc:Choice>
        <mc:Fallback xmlns="">
          <p:pic>
            <p:nvPicPr>
              <p:cNvPr id="5" name="Ink 4">
                <a:extLst>
                  <a:ext uri="{FF2B5EF4-FFF2-40B4-BE49-F238E27FC236}">
                    <a16:creationId xmlns:a16="http://schemas.microsoft.com/office/drawing/2014/main" id="{774B05AC-5C70-BD00-8D7C-CEA20809BE87}"/>
                  </a:ext>
                </a:extLst>
              </p:cNvPr>
              <p:cNvPicPr/>
              <p:nvPr/>
            </p:nvPicPr>
            <p:blipFill>
              <a:blip r:embed="rId7"/>
              <a:stretch>
                <a:fillRect/>
              </a:stretch>
            </p:blipFill>
            <p:spPr>
              <a:xfrm>
                <a:off x="97560" y="5603400"/>
                <a:ext cx="31680" cy="132840"/>
              </a:xfrm>
              <a:prstGeom prst="rect">
                <a:avLst/>
              </a:prstGeom>
            </p:spPr>
          </p:pic>
        </mc:Fallback>
      </mc:AlternateContent>
    </p:spTree>
    <p:extLst>
      <p:ext uri="{BB962C8B-B14F-4D97-AF65-F5344CB8AC3E}">
        <p14:creationId xmlns:p14="http://schemas.microsoft.com/office/powerpoint/2010/main" val="207310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31694-875C-A8BF-02B2-4E9802566123}"/>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a:t>Browser APIs and Optimization Techniques</a:t>
            </a:r>
          </a:p>
        </p:txBody>
      </p:sp>
      <p:sp>
        <p:nvSpPr>
          <p:cNvPr id="4" name="Content Placeholder 3">
            <a:extLst>
              <a:ext uri="{FF2B5EF4-FFF2-40B4-BE49-F238E27FC236}">
                <a16:creationId xmlns:a16="http://schemas.microsoft.com/office/drawing/2014/main" id="{2AA1FF6B-DE41-E105-8EF7-856138C87FB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5546272" cy="4058751"/>
          </a:xfrm>
        </p:spPr>
        <p:txBody>
          <a:bodyPr>
            <a:normAutofit/>
          </a:bodyPr>
          <a:lstStyle/>
          <a:p>
            <a:pPr marL="0" indent="0">
              <a:spcBef>
                <a:spcPts val="2500"/>
              </a:spcBef>
              <a:buClr>
                <a:srgbClr val="E3380E"/>
              </a:buClr>
              <a:buFont typeface="Arial" panose="020B0604020202020204" pitchFamily="34" charset="0"/>
              <a:buNone/>
            </a:pPr>
            <a:r>
              <a:rPr lang="en-US" sz="1400" b="1"/>
              <a:t>Web Audio API</a:t>
            </a:r>
          </a:p>
          <a:p>
            <a:pPr marL="0" lvl="1" indent="0">
              <a:buClr>
                <a:srgbClr val="E3380E"/>
              </a:buClr>
              <a:buFont typeface="Arial" panose="020B0604020202020204" pitchFamily="34" charset="0"/>
              <a:buNone/>
            </a:pPr>
            <a:r>
              <a:rPr lang="en-US" sz="1400"/>
              <a:t>The Web Audio API enables advanced audio processing and spatial sound effects in web games.</a:t>
            </a:r>
          </a:p>
          <a:p>
            <a:pPr marL="0" indent="0">
              <a:spcBef>
                <a:spcPts val="2500"/>
              </a:spcBef>
              <a:buClr>
                <a:srgbClr val="E3380E"/>
              </a:buClr>
              <a:buFont typeface="Arial" panose="020B0604020202020204" pitchFamily="34" charset="0"/>
              <a:buNone/>
            </a:pPr>
            <a:r>
              <a:rPr lang="en-US" sz="1400" b="1"/>
              <a:t>WebGL Graphics</a:t>
            </a:r>
          </a:p>
          <a:p>
            <a:pPr marL="0" lvl="1" indent="0">
              <a:buClr>
                <a:srgbClr val="E3380E"/>
              </a:buClr>
              <a:buFont typeface="Arial" panose="020B0604020202020204" pitchFamily="34" charset="0"/>
              <a:buNone/>
            </a:pPr>
            <a:r>
              <a:rPr lang="en-US" sz="1400"/>
              <a:t>WebGL allows rendering of interactive 3D graphics directly in the browser for immersive gameplay.</a:t>
            </a:r>
          </a:p>
          <a:p>
            <a:pPr marL="0" indent="0">
              <a:spcBef>
                <a:spcPts val="2500"/>
              </a:spcBef>
              <a:buClr>
                <a:srgbClr val="E3380E"/>
              </a:buClr>
              <a:buFont typeface="Arial" panose="020B0604020202020204" pitchFamily="34" charset="0"/>
              <a:buNone/>
            </a:pPr>
            <a:r>
              <a:rPr lang="en-US" sz="1400" b="1"/>
              <a:t>Performance Optimization</a:t>
            </a:r>
          </a:p>
          <a:p>
            <a:pPr marL="0" lvl="1" indent="0">
              <a:buClr>
                <a:srgbClr val="E3380E"/>
              </a:buClr>
              <a:buFont typeface="Arial" panose="020B0604020202020204" pitchFamily="34" charset="0"/>
              <a:buNone/>
            </a:pPr>
            <a:r>
              <a:rPr lang="en-US" sz="1400"/>
              <a:t>Techniques like requestAnimationFrame and asset caching optimize game performance and user experience.</a:t>
            </a:r>
          </a:p>
        </p:txBody>
      </p:sp>
      <p:pic>
        <p:nvPicPr>
          <p:cNvPr id="10" name="Picture 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Video game controller Symbol on Pixelated Background">
            <a:extLst>
              <a:ext uri="{FF2B5EF4-FFF2-40B4-BE49-F238E27FC236}">
                <a16:creationId xmlns:a16="http://schemas.microsoft.com/office/drawing/2014/main" id="{F0760C4E-C551-4791-8CDD-52A750AC28DE}"/>
              </a:ext>
            </a:extLst>
          </p:cNvPr>
          <p:cNvPicPr>
            <a:picLocks noGrp="1" noChangeAspect="1"/>
          </p:cNvPicPr>
          <p:nvPr>
            <p:ph sz="half" idx="1"/>
          </p:nvPr>
        </p:nvPicPr>
        <p:blipFill>
          <a:blip r:embed="rId5"/>
          <a:srcRect l="13587" r="2" b="2"/>
          <a:stretch>
            <a:fillRect/>
          </a:stretch>
        </p:blipFill>
        <p:spPr>
          <a:xfrm>
            <a:off x="7066560" y="2132822"/>
            <a:ext cx="4065464" cy="3258006"/>
          </a:xfrm>
          <a:prstGeom prst="rect">
            <a:avLst/>
          </a:prstGeom>
        </p:spPr>
      </p:pic>
    </p:spTree>
    <p:extLst>
      <p:ext uri="{BB962C8B-B14F-4D97-AF65-F5344CB8AC3E}">
        <p14:creationId xmlns:p14="http://schemas.microsoft.com/office/powerpoint/2010/main" val="1426087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3F2C9-2D69-8025-EDC7-1748E48386DE}"/>
              </a:ext>
            </a:extLst>
          </p:cNvPr>
          <p:cNvSpPr>
            <a:spLocks noGrp="1"/>
          </p:cNvSpPr>
          <p:nvPr>
            <p:ph type="ctrTitle"/>
          </p:nvPr>
        </p:nvSpPr>
        <p:spPr>
          <a:xfrm>
            <a:off x="5139236" y="1097280"/>
            <a:ext cx="6043875" cy="4626864"/>
          </a:xfrm>
        </p:spPr>
        <p:txBody>
          <a:bodyPr anchor="ctr">
            <a:normAutofit/>
          </a:bodyPr>
          <a:lstStyle/>
          <a:p>
            <a:pPr algn="l"/>
            <a:r>
              <a:rPr lang="en-US"/>
              <a:t>Core Principles of Game Design for the Web</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452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87E3-82DD-4A49-DBEB-8EAB8056C71B}"/>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a:t>User Experience and Interface Considerations</a:t>
            </a:r>
          </a:p>
        </p:txBody>
      </p:sp>
      <p:sp>
        <p:nvSpPr>
          <p:cNvPr id="4" name="Content Placeholder 3">
            <a:extLst>
              <a:ext uri="{FF2B5EF4-FFF2-40B4-BE49-F238E27FC236}">
                <a16:creationId xmlns:a16="http://schemas.microsoft.com/office/drawing/2014/main" id="{5FEC488C-3DA2-BFCB-9EC5-B5CCAAF4C2E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5546272" cy="4058751"/>
          </a:xfrm>
        </p:spPr>
        <p:txBody>
          <a:bodyPr>
            <a:normAutofit/>
          </a:bodyPr>
          <a:lstStyle/>
          <a:p>
            <a:pPr marL="0" indent="0">
              <a:spcBef>
                <a:spcPts val="2500"/>
              </a:spcBef>
              <a:buFont typeface="Arial" panose="020B0604020202020204" pitchFamily="34" charset="0"/>
              <a:buNone/>
            </a:pPr>
            <a:r>
              <a:rPr lang="en-US" sz="1400" b="1"/>
              <a:t>Intuitive Controls</a:t>
            </a:r>
          </a:p>
          <a:p>
            <a:pPr marL="0" lvl="1" indent="0">
              <a:buFont typeface="Arial" panose="020B0604020202020204" pitchFamily="34" charset="0"/>
              <a:buNone/>
            </a:pPr>
            <a:r>
              <a:rPr lang="en-US" sz="1400"/>
              <a:t>Controls should be easy to understand and use for all players, enhancing user engagement and satisfaction.</a:t>
            </a:r>
          </a:p>
          <a:p>
            <a:pPr marL="0" indent="0">
              <a:spcBef>
                <a:spcPts val="2500"/>
              </a:spcBef>
              <a:buFont typeface="Arial" panose="020B0604020202020204" pitchFamily="34" charset="0"/>
              <a:buNone/>
            </a:pPr>
            <a:r>
              <a:rPr lang="en-US" sz="1400" b="1"/>
              <a:t>Responsive Design</a:t>
            </a:r>
          </a:p>
          <a:p>
            <a:pPr marL="0" lvl="1" indent="0">
              <a:buFont typeface="Arial" panose="020B0604020202020204" pitchFamily="34" charset="0"/>
              <a:buNone/>
            </a:pPr>
            <a:r>
              <a:rPr lang="en-US" sz="1400"/>
              <a:t>Design adapts smoothly to various screen sizes and devices, providing consistent user experience everywhere.</a:t>
            </a:r>
          </a:p>
          <a:p>
            <a:pPr marL="0" indent="0">
              <a:spcBef>
                <a:spcPts val="2500"/>
              </a:spcBef>
              <a:buFont typeface="Arial" panose="020B0604020202020204" pitchFamily="34" charset="0"/>
              <a:buNone/>
            </a:pPr>
            <a:r>
              <a:rPr lang="en-US" sz="1400" b="1"/>
              <a:t>Clear Feedback</a:t>
            </a:r>
          </a:p>
          <a:p>
            <a:pPr marL="0" lvl="1" indent="0">
              <a:buFont typeface="Arial" panose="020B0604020202020204" pitchFamily="34" charset="0"/>
              <a:buNone/>
            </a:pPr>
            <a:r>
              <a:rPr lang="en-US" sz="1400"/>
              <a:t>Providing immediate and understandable feedback helps users navigate and interact effectively.</a:t>
            </a:r>
          </a:p>
        </p:txBody>
      </p:sp>
      <p:pic>
        <p:nvPicPr>
          <p:cNvPr id="10" name="Picture 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Generic Smart Digital Device Series">
            <a:extLst>
              <a:ext uri="{FF2B5EF4-FFF2-40B4-BE49-F238E27FC236}">
                <a16:creationId xmlns:a16="http://schemas.microsoft.com/office/drawing/2014/main" id="{08B5A3FA-ABBF-4DB7-9E1C-D55145F84AA5}"/>
              </a:ext>
            </a:extLst>
          </p:cNvPr>
          <p:cNvPicPr>
            <a:picLocks noGrp="1" noChangeAspect="1"/>
          </p:cNvPicPr>
          <p:nvPr>
            <p:ph sz="half" idx="1"/>
          </p:nvPr>
        </p:nvPicPr>
        <p:blipFill>
          <a:blip r:embed="rId5"/>
          <a:srcRect l="5108" r="15339" b="-4"/>
          <a:stretch>
            <a:fillRect/>
          </a:stretch>
        </p:blipFill>
        <p:spPr>
          <a:xfrm>
            <a:off x="7066560" y="2132822"/>
            <a:ext cx="4065464" cy="3258006"/>
          </a:xfrm>
          <a:prstGeom prst="rect">
            <a:avLst/>
          </a:prstGeom>
        </p:spPr>
      </p:pic>
    </p:spTree>
    <p:extLst>
      <p:ext uri="{BB962C8B-B14F-4D97-AF65-F5344CB8AC3E}">
        <p14:creationId xmlns:p14="http://schemas.microsoft.com/office/powerpoint/2010/main" val="2797491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037F5D-D065-D9FE-1AAE-818366FCEE90}"/>
              </a:ext>
            </a:extLst>
          </p:cNvPr>
          <p:cNvSpPr>
            <a:spLocks noGrp="1"/>
          </p:cNvSpPr>
          <p:nvPr>
            <p:ph type="title"/>
          </p:nvPr>
        </p:nvSpPr>
        <p:spPr>
          <a:xfrm>
            <a:off x="834013" y="1115568"/>
            <a:ext cx="3487616" cy="4626864"/>
          </a:xfrm>
        </p:spPr>
        <p:txBody>
          <a:bodyPr>
            <a:normAutofit/>
          </a:bodyPr>
          <a:lstStyle/>
          <a:p>
            <a:pPr algn="l"/>
            <a:r>
              <a:rPr lang="en-US" sz="3600"/>
              <a:t>Performance and Platform Compatibility</a:t>
            </a:r>
          </a:p>
        </p:txBody>
      </p:sp>
      <p:cxnSp>
        <p:nvCxnSpPr>
          <p:cNvPr id="11" name="Straight Connector 10">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4">
            <a:extLst>
              <a:ext uri="{FF2B5EF4-FFF2-40B4-BE49-F238E27FC236}">
                <a16:creationId xmlns:a16="http://schemas.microsoft.com/office/drawing/2014/main" id="{B4312A78-350F-4583-B23A-1CFC2F4A015A}"/>
              </a:ext>
            </a:extLst>
          </p:cNvPr>
          <p:cNvGraphicFramePr>
            <a:graphicFrameLocks noGrp="1"/>
          </p:cNvGraphicFramePr>
          <p:nvPr>
            <p:ph idx="1"/>
            <p:extLst>
              <p:ext uri="{D42A27DB-BD31-4B8C-83A1-F6EECF244321}">
                <p14:modId xmlns:p14="http://schemas.microsoft.com/office/powerpoint/2010/main" val="17098595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105398" y="1115568"/>
          <a:ext cx="6245352" cy="46268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20781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18EB2-27C0-6449-CB21-E0D4977EAB44}"/>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a:t>Multiplayer and Networking Features</a:t>
            </a:r>
          </a:p>
        </p:txBody>
      </p:sp>
      <p:sp>
        <p:nvSpPr>
          <p:cNvPr id="4" name="Content Placeholder 3">
            <a:extLst>
              <a:ext uri="{FF2B5EF4-FFF2-40B4-BE49-F238E27FC236}">
                <a16:creationId xmlns:a16="http://schemas.microsoft.com/office/drawing/2014/main" id="{2E9D20B1-23FC-FDBC-D9C2-38CF955C993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5546272" cy="4058751"/>
          </a:xfrm>
        </p:spPr>
        <p:txBody>
          <a:bodyPr>
            <a:normAutofit/>
          </a:bodyPr>
          <a:lstStyle/>
          <a:p>
            <a:pPr marL="0" indent="0">
              <a:spcBef>
                <a:spcPts val="2500"/>
              </a:spcBef>
              <a:buClr>
                <a:srgbClr val="B75C52"/>
              </a:buClr>
              <a:buFont typeface="Arial" panose="020B0604020202020204" pitchFamily="34" charset="0"/>
              <a:buNone/>
            </a:pPr>
            <a:r>
              <a:rPr lang="en-US" sz="1400" b="1"/>
              <a:t>Latency Management</a:t>
            </a:r>
          </a:p>
          <a:p>
            <a:pPr marL="0" lvl="1" indent="0">
              <a:buClr>
                <a:srgbClr val="B75C52"/>
              </a:buClr>
              <a:buFont typeface="Arial" panose="020B0604020202020204" pitchFamily="34" charset="0"/>
              <a:buNone/>
            </a:pPr>
            <a:r>
              <a:rPr lang="en-US" sz="1400"/>
              <a:t>Effective multiplayer games require managing latency to ensure smooth and responsive gameplay for all players.</a:t>
            </a:r>
          </a:p>
          <a:p>
            <a:pPr marL="0" indent="0">
              <a:spcBef>
                <a:spcPts val="2500"/>
              </a:spcBef>
              <a:buClr>
                <a:srgbClr val="B75C52"/>
              </a:buClr>
              <a:buFont typeface="Arial" panose="020B0604020202020204" pitchFamily="34" charset="0"/>
              <a:buNone/>
            </a:pPr>
            <a:r>
              <a:rPr lang="en-US" sz="1400" b="1"/>
              <a:t>Synchronization Techniques</a:t>
            </a:r>
          </a:p>
          <a:p>
            <a:pPr marL="0" lvl="1" indent="0">
              <a:buClr>
                <a:srgbClr val="B75C52"/>
              </a:buClr>
              <a:buFont typeface="Arial" panose="020B0604020202020204" pitchFamily="34" charset="0"/>
              <a:buNone/>
            </a:pPr>
            <a:r>
              <a:rPr lang="en-US" sz="1400"/>
              <a:t>Synchronization keeps all players’ game states consistent despite network delays or interruptions.</a:t>
            </a:r>
          </a:p>
          <a:p>
            <a:pPr marL="0" indent="0">
              <a:spcBef>
                <a:spcPts val="2500"/>
              </a:spcBef>
              <a:buClr>
                <a:srgbClr val="B75C52"/>
              </a:buClr>
              <a:buFont typeface="Arial" panose="020B0604020202020204" pitchFamily="34" charset="0"/>
              <a:buNone/>
            </a:pPr>
            <a:r>
              <a:rPr lang="en-US" sz="1400" b="1"/>
              <a:t>Server Communication Tools</a:t>
            </a:r>
          </a:p>
          <a:p>
            <a:pPr marL="0" lvl="1" indent="0">
              <a:buClr>
                <a:srgbClr val="B75C52"/>
              </a:buClr>
              <a:buFont typeface="Arial" panose="020B0604020202020204" pitchFamily="34" charset="0"/>
              <a:buNone/>
            </a:pPr>
            <a:r>
              <a:rPr lang="en-US" sz="1400"/>
              <a:t>WebSockets and WebRTC facilitate real-time communication between clients and servers in multiplayer games.</a:t>
            </a:r>
          </a:p>
        </p:txBody>
      </p:sp>
      <p:pic>
        <p:nvPicPr>
          <p:cNvPr id="10" name="Picture 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1E24D534-E03E-4C8F-8670-188633F64E74}"/>
              </a:ext>
            </a:extLst>
          </p:cNvPr>
          <p:cNvPicPr>
            <a:picLocks noGrp="1" noChangeAspect="1"/>
          </p:cNvPicPr>
          <p:nvPr>
            <p:ph sz="half" idx="1"/>
          </p:nvPr>
        </p:nvPicPr>
        <p:blipFill>
          <a:blip r:embed="rId5"/>
          <a:srcRect l="12222" r="4483" b="-2"/>
          <a:stretch>
            <a:fillRect/>
          </a:stretch>
        </p:blipFill>
        <p:spPr>
          <a:xfrm>
            <a:off x="7066560" y="2132822"/>
            <a:ext cx="4065464" cy="3258006"/>
          </a:xfrm>
          <a:prstGeom prst="rect">
            <a:avLst/>
          </a:prstGeom>
        </p:spPr>
      </p:pic>
    </p:spTree>
    <p:extLst>
      <p:ext uri="{BB962C8B-B14F-4D97-AF65-F5344CB8AC3E}">
        <p14:creationId xmlns:p14="http://schemas.microsoft.com/office/powerpoint/2010/main" val="85955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F3AEA-DB1B-B36B-897B-CE65B07C8B94}"/>
              </a:ext>
            </a:extLst>
          </p:cNvPr>
          <p:cNvSpPr>
            <a:spLocks noGrp="1"/>
          </p:cNvSpPr>
          <p:nvPr>
            <p:ph type="ctrTitle"/>
          </p:nvPr>
        </p:nvSpPr>
        <p:spPr>
          <a:xfrm>
            <a:off x="5139236" y="1097280"/>
            <a:ext cx="6043875" cy="4626864"/>
          </a:xfrm>
        </p:spPr>
        <p:txBody>
          <a:bodyPr anchor="ctr">
            <a:normAutofit/>
          </a:bodyPr>
          <a:lstStyle/>
          <a:p>
            <a:pPr algn="l"/>
            <a:r>
              <a:rPr lang="en-US"/>
              <a:t>Development Workflow and Best Practices</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86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14AC-86AB-4448-4BD2-888430079C4C}"/>
              </a:ext>
            </a:extLst>
          </p:cNvPr>
          <p:cNvSpPr>
            <a:spLocks noGrp="1"/>
          </p:cNvSpPr>
          <p:nvPr>
            <p:ph type="title"/>
          </p:nvPr>
        </p:nvSpPr>
        <p:spPr>
          <a:xfrm>
            <a:off x="913795" y="609600"/>
            <a:ext cx="3078749" cy="970450"/>
          </a:xfrm>
        </p:spPr>
        <p:txBody>
          <a:bodyPr vert="horz" lIns="91440" tIns="45720" rIns="91440" bIns="45720" rtlCol="0" anchor="b">
            <a:normAutofit/>
          </a:bodyPr>
          <a:lstStyle/>
          <a:p>
            <a:pPr algn="l">
              <a:lnSpc>
                <a:spcPct val="90000"/>
              </a:lnSpc>
            </a:pPr>
            <a:r>
              <a:rPr lang="en-US" sz="2400"/>
              <a:t>Prototyping and Iterative Development</a:t>
            </a:r>
          </a:p>
        </p:txBody>
      </p:sp>
      <p:sp>
        <p:nvSpPr>
          <p:cNvPr id="4" name="Content Placeholder 3">
            <a:extLst>
              <a:ext uri="{FF2B5EF4-FFF2-40B4-BE49-F238E27FC236}">
                <a16:creationId xmlns:a16="http://schemas.microsoft.com/office/drawing/2014/main" id="{EAEC02C0-A343-9600-CBA5-2838142D5BD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3078749" cy="4058751"/>
          </a:xfrm>
        </p:spPr>
        <p:txBody>
          <a:bodyPr>
            <a:normAutofit/>
          </a:bodyPr>
          <a:lstStyle/>
          <a:p>
            <a:pPr marL="0" indent="0">
              <a:spcBef>
                <a:spcPts val="2500"/>
              </a:spcBef>
              <a:buFont typeface="Arial" panose="020B0604020202020204" pitchFamily="34" charset="0"/>
              <a:buNone/>
            </a:pPr>
            <a:r>
              <a:rPr lang="en-US" sz="1400" b="1"/>
              <a:t>Rapid Prototyping Benefits</a:t>
            </a:r>
          </a:p>
          <a:p>
            <a:pPr marL="0" lvl="1" indent="0">
              <a:buFont typeface="Arial" panose="020B0604020202020204" pitchFamily="34" charset="0"/>
              <a:buNone/>
            </a:pPr>
            <a:r>
              <a:rPr lang="en-US" sz="1400"/>
              <a:t>Rapid prototyping enables early testing of core game mechanics to identify strengths and weaknesses quickly.</a:t>
            </a:r>
          </a:p>
          <a:p>
            <a:pPr marL="0" indent="0">
              <a:spcBef>
                <a:spcPts val="2500"/>
              </a:spcBef>
              <a:buFont typeface="Arial" panose="020B0604020202020204" pitchFamily="34" charset="0"/>
              <a:buNone/>
            </a:pPr>
            <a:r>
              <a:rPr lang="en-US" sz="1400" b="1"/>
              <a:t>Iterative Development Process</a:t>
            </a:r>
          </a:p>
          <a:p>
            <a:pPr marL="0" lvl="1" indent="0">
              <a:buFont typeface="Arial" panose="020B0604020202020204" pitchFamily="34" charset="0"/>
              <a:buNone/>
            </a:pPr>
            <a:r>
              <a:rPr lang="en-US" sz="1400"/>
              <a:t>Iterative development refines gameplay continuously based on feedback, improving user experience and polish.</a:t>
            </a:r>
          </a:p>
        </p:txBody>
      </p:sp>
      <p:sp>
        <p:nvSpPr>
          <p:cNvPr id="10" name="Rectangle 9">
            <a:extLst>
              <a:ext uri="{FF2B5EF4-FFF2-40B4-BE49-F238E27FC236}">
                <a16:creationId xmlns:a16="http://schemas.microsoft.com/office/drawing/2014/main" id="{0A22D114-11B7-46ED-94A9-18DC1C977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wo kids write codes on their tablet for his robot that he created.">
            <a:extLst>
              <a:ext uri="{FF2B5EF4-FFF2-40B4-BE49-F238E27FC236}">
                <a16:creationId xmlns:a16="http://schemas.microsoft.com/office/drawing/2014/main" id="{D0D89E27-80F0-48ED-86F6-506E003F0BBE}"/>
              </a:ext>
            </a:extLst>
          </p:cNvPr>
          <p:cNvPicPr>
            <a:picLocks noGrp="1" noChangeAspect="1"/>
          </p:cNvPicPr>
          <p:nvPr>
            <p:ph sz="half" idx="1"/>
          </p:nvPr>
        </p:nvPicPr>
        <p:blipFill>
          <a:blip r:embed="rId4"/>
          <a:srcRect r="1207" b="-3"/>
          <a:stretch>
            <a:fillRect/>
          </a:stretch>
        </p:blipFill>
        <p:spPr>
          <a:xfrm>
            <a:off x="5120640" y="1438360"/>
            <a:ext cx="5676236" cy="3835314"/>
          </a:xfrm>
          <a:prstGeom prst="rect">
            <a:avLst/>
          </a:prstGeom>
        </p:spPr>
      </p:pic>
    </p:spTree>
    <p:extLst>
      <p:ext uri="{BB962C8B-B14F-4D97-AF65-F5344CB8AC3E}">
        <p14:creationId xmlns:p14="http://schemas.microsoft.com/office/powerpoint/2010/main" val="2194801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BCE9-ED41-EF0D-8B4D-9B7947483783}"/>
              </a:ext>
            </a:extLst>
          </p:cNvPr>
          <p:cNvSpPr>
            <a:spLocks noGrp="1"/>
          </p:cNvSpPr>
          <p:nvPr>
            <p:ph type="title"/>
          </p:nvPr>
        </p:nvSpPr>
        <p:spPr>
          <a:xfrm>
            <a:off x="913795" y="609600"/>
            <a:ext cx="3078749" cy="970450"/>
          </a:xfrm>
        </p:spPr>
        <p:txBody>
          <a:bodyPr vert="horz" lIns="91440" tIns="45720" rIns="91440" bIns="45720" rtlCol="0" anchor="b">
            <a:normAutofit/>
          </a:bodyPr>
          <a:lstStyle/>
          <a:p>
            <a:pPr algn="l">
              <a:lnSpc>
                <a:spcPct val="90000"/>
              </a:lnSpc>
            </a:pPr>
            <a:r>
              <a:rPr lang="en-US" sz="2200"/>
              <a:t>Testing and Debugging for Browsers</a:t>
            </a:r>
          </a:p>
        </p:txBody>
      </p:sp>
      <p:sp>
        <p:nvSpPr>
          <p:cNvPr id="4" name="Content Placeholder 3">
            <a:extLst>
              <a:ext uri="{FF2B5EF4-FFF2-40B4-BE49-F238E27FC236}">
                <a16:creationId xmlns:a16="http://schemas.microsoft.com/office/drawing/2014/main" id="{24431323-BB5F-D832-AD88-86FD035BB5F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3078749" cy="4058751"/>
          </a:xfrm>
        </p:spPr>
        <p:txBody>
          <a:bodyPr>
            <a:normAutofit/>
          </a:bodyPr>
          <a:lstStyle/>
          <a:p>
            <a:pPr marL="0" indent="0">
              <a:spcBef>
                <a:spcPts val="2500"/>
              </a:spcBef>
              <a:buFont typeface="Arial" panose="020B0604020202020204" pitchFamily="34" charset="0"/>
              <a:buNone/>
            </a:pPr>
            <a:r>
              <a:rPr lang="en-US" sz="1400" b="1"/>
              <a:t>Cross-Browser Testing</a:t>
            </a:r>
          </a:p>
          <a:p>
            <a:pPr marL="0" lvl="1" indent="0">
              <a:buFont typeface="Arial" panose="020B0604020202020204" pitchFamily="34" charset="0"/>
              <a:buNone/>
            </a:pPr>
            <a:r>
              <a:rPr lang="en-US" sz="1400"/>
              <a:t>Testing websites on multiple browsers and devices helps identify compatibility issues early in development.</a:t>
            </a:r>
          </a:p>
          <a:p>
            <a:pPr marL="0" indent="0">
              <a:spcBef>
                <a:spcPts val="2500"/>
              </a:spcBef>
              <a:buFont typeface="Arial" panose="020B0604020202020204" pitchFamily="34" charset="0"/>
              <a:buNone/>
            </a:pPr>
            <a:r>
              <a:rPr lang="en-US" sz="1400" b="1"/>
              <a:t>Browser Debugging Tools</a:t>
            </a:r>
          </a:p>
          <a:p>
            <a:pPr marL="0" lvl="1" indent="0">
              <a:buFont typeface="Arial" panose="020B0604020202020204" pitchFamily="34" charset="0"/>
              <a:buNone/>
            </a:pPr>
            <a:r>
              <a:rPr lang="en-US" sz="1400"/>
              <a:t>Browser debugging tools enable developers to locate and fix bugs and performance bottlenecks efficiently before release.</a:t>
            </a:r>
          </a:p>
        </p:txBody>
      </p:sp>
      <p:sp>
        <p:nvSpPr>
          <p:cNvPr id="10" name="Rectangle 9">
            <a:extLst>
              <a:ext uri="{FF2B5EF4-FFF2-40B4-BE49-F238E27FC236}">
                <a16:creationId xmlns:a16="http://schemas.microsoft.com/office/drawing/2014/main" id="{0A22D114-11B7-46ED-94A9-18DC1C977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ot of young woman programming at her home office.">
            <a:extLst>
              <a:ext uri="{FF2B5EF4-FFF2-40B4-BE49-F238E27FC236}">
                <a16:creationId xmlns:a16="http://schemas.microsoft.com/office/drawing/2014/main" id="{4D425423-4C1A-481A-9DE9-20329B9CD0C9}"/>
              </a:ext>
            </a:extLst>
          </p:cNvPr>
          <p:cNvPicPr>
            <a:picLocks noGrp="1" noChangeAspect="1"/>
          </p:cNvPicPr>
          <p:nvPr>
            <p:ph sz="half" idx="1"/>
          </p:nvPr>
        </p:nvPicPr>
        <p:blipFill>
          <a:blip r:embed="rId4"/>
          <a:srcRect r="1207" b="-3"/>
          <a:stretch>
            <a:fillRect/>
          </a:stretch>
        </p:blipFill>
        <p:spPr>
          <a:xfrm>
            <a:off x="5120640" y="1438360"/>
            <a:ext cx="5676236" cy="3835314"/>
          </a:xfrm>
          <a:prstGeom prst="rect">
            <a:avLst/>
          </a:prstGeom>
        </p:spPr>
      </p:pic>
    </p:spTree>
    <p:extLst>
      <p:ext uri="{BB962C8B-B14F-4D97-AF65-F5344CB8AC3E}">
        <p14:creationId xmlns:p14="http://schemas.microsoft.com/office/powerpoint/2010/main" val="3390136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Content Placeholder 4" descr="Laptop computer and Social media symbols">
            <a:extLst>
              <a:ext uri="{FF2B5EF4-FFF2-40B4-BE49-F238E27FC236}">
                <a16:creationId xmlns:a16="http://schemas.microsoft.com/office/drawing/2014/main" id="{DCE359FB-1837-4963-B202-2B3D74C1C113}"/>
              </a:ext>
            </a:extLst>
          </p:cNvPr>
          <p:cNvPicPr>
            <a:picLocks noGrp="1" noChangeAspect="1"/>
          </p:cNvPicPr>
          <p:nvPr>
            <p:ph sz="half" idx="1"/>
          </p:nvPr>
        </p:nvPicPr>
        <p:blipFill>
          <a:blip r:embed="rId4"/>
          <a:srcRect l="16728" r="23937" b="-1"/>
          <a:stretch>
            <a:fillRect/>
          </a:stretch>
        </p:blipFill>
        <p:spPr>
          <a:xfrm>
            <a:off x="-8622" y="10"/>
            <a:ext cx="6096000" cy="6857990"/>
          </a:xfrm>
          <a:prstGeom prst="rect">
            <a:avLst/>
          </a:prstGeom>
        </p:spPr>
      </p:pic>
      <p:pic>
        <p:nvPicPr>
          <p:cNvPr id="10" name="Picture 9">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64946C6-B97F-E592-E7E5-917AB362F425}"/>
              </a:ext>
            </a:extLst>
          </p:cNvPr>
          <p:cNvSpPr>
            <a:spLocks noGrp="1"/>
          </p:cNvSpPr>
          <p:nvPr>
            <p:ph type="title"/>
          </p:nvPr>
        </p:nvSpPr>
        <p:spPr>
          <a:xfrm>
            <a:off x="6900493" y="609600"/>
            <a:ext cx="4538124" cy="970450"/>
          </a:xfrm>
        </p:spPr>
        <p:txBody>
          <a:bodyPr vert="horz" lIns="91440" tIns="45720" rIns="91440" bIns="45720" rtlCol="0" anchor="b">
            <a:normAutofit/>
          </a:bodyPr>
          <a:lstStyle/>
          <a:p>
            <a:pPr algn="l">
              <a:lnSpc>
                <a:spcPct val="90000"/>
              </a:lnSpc>
            </a:pPr>
            <a:r>
              <a:rPr lang="en-US" sz="3000"/>
              <a:t>Deployment, Distribution, and Monetization</a:t>
            </a:r>
          </a:p>
        </p:txBody>
      </p:sp>
      <p:sp>
        <p:nvSpPr>
          <p:cNvPr id="4" name="Content Placeholder 3">
            <a:extLst>
              <a:ext uri="{FF2B5EF4-FFF2-40B4-BE49-F238E27FC236}">
                <a16:creationId xmlns:a16="http://schemas.microsoft.com/office/drawing/2014/main" id="{8D195927-CDDB-7A10-6118-3AE4F1DD27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00493" y="1732449"/>
            <a:ext cx="4403596" cy="4058751"/>
          </a:xfrm>
        </p:spPr>
        <p:txBody>
          <a:bodyPr>
            <a:normAutofit/>
          </a:bodyPr>
          <a:lstStyle/>
          <a:p>
            <a:pPr marL="0" indent="0">
              <a:spcBef>
                <a:spcPts val="2500"/>
              </a:spcBef>
              <a:buFont typeface="Arial" panose="020B0604020202020204" pitchFamily="34" charset="0"/>
              <a:buNone/>
            </a:pPr>
            <a:r>
              <a:rPr lang="en-US" sz="1400" b="1"/>
              <a:t>Game Hosting Platforms</a:t>
            </a:r>
          </a:p>
          <a:p>
            <a:pPr marL="0" lvl="1" indent="0">
              <a:buFont typeface="Arial" panose="020B0604020202020204" pitchFamily="34" charset="0"/>
              <a:buNone/>
            </a:pPr>
            <a:r>
              <a:rPr lang="en-US" sz="1400"/>
              <a:t>Web games are hosted on websites and dedicated platforms, making them easily accessible to players worldwide.</a:t>
            </a:r>
          </a:p>
          <a:p>
            <a:pPr marL="0" indent="0">
              <a:spcBef>
                <a:spcPts val="2500"/>
              </a:spcBef>
              <a:buFont typeface="Arial" panose="020B0604020202020204" pitchFamily="34" charset="0"/>
              <a:buNone/>
            </a:pPr>
            <a:r>
              <a:rPr lang="en-US" sz="1400" b="1"/>
              <a:t>Monetization Methods</a:t>
            </a:r>
          </a:p>
          <a:p>
            <a:pPr marL="0" lvl="1" indent="0">
              <a:buFont typeface="Arial" panose="020B0604020202020204" pitchFamily="34" charset="0"/>
              <a:buNone/>
            </a:pPr>
            <a:r>
              <a:rPr lang="en-US" sz="1400"/>
              <a:t>Developers monetize games through ads, in-game purchases, and subscription models to generate revenue effectively.</a:t>
            </a:r>
          </a:p>
        </p:txBody>
      </p:sp>
    </p:spTree>
    <p:extLst>
      <p:ext uri="{BB962C8B-B14F-4D97-AF65-F5344CB8AC3E}">
        <p14:creationId xmlns:p14="http://schemas.microsoft.com/office/powerpoint/2010/main" val="2211706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5E355-2E06-5B81-403E-593C7E9EBBA6}"/>
              </a:ext>
            </a:extLst>
          </p:cNvPr>
          <p:cNvSpPr>
            <a:spLocks noGrp="1"/>
          </p:cNvSpPr>
          <p:nvPr>
            <p:ph type="ctrTitle"/>
          </p:nvPr>
        </p:nvSpPr>
        <p:spPr>
          <a:xfrm>
            <a:off x="5139236" y="1097280"/>
            <a:ext cx="6043875" cy="4626864"/>
          </a:xfrm>
        </p:spPr>
        <p:txBody>
          <a:bodyPr anchor="ctr">
            <a:normAutofit/>
          </a:bodyPr>
          <a:lstStyle/>
          <a:p>
            <a:pPr algn="l"/>
            <a:r>
              <a:rPr lang="en-US"/>
              <a:t>Emerging Trends in Web Game Development</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619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A0E31-406D-8FE7-ABBE-C22A8EF9FBDF}"/>
              </a:ext>
            </a:extLst>
          </p:cNvPr>
          <p:cNvSpPr>
            <a:spLocks noGrp="1"/>
          </p:cNvSpPr>
          <p:nvPr>
            <p:ph type="title"/>
          </p:nvPr>
        </p:nvSpPr>
        <p:spPr>
          <a:xfrm>
            <a:off x="834013" y="1115568"/>
            <a:ext cx="3487616" cy="4626864"/>
          </a:xfrm>
        </p:spPr>
        <p:txBody>
          <a:bodyPr>
            <a:normAutofit/>
          </a:bodyPr>
          <a:lstStyle/>
          <a:p>
            <a:pPr algn="l"/>
            <a:r>
              <a:rPr lang="en-US" sz="3600"/>
              <a:t>Agenda Highlights</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AE5970F-F86E-C8AC-56E8-40FAB621A3B7}"/>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5105398" y="1115568"/>
            <a:ext cx="6245352" cy="4626864"/>
          </a:xfrm>
        </p:spPr>
        <p:txBody>
          <a:bodyPr anchor="ctr">
            <a:normAutofit/>
          </a:bodyPr>
          <a:lstStyle/>
          <a:p>
            <a:pPr>
              <a:buFont typeface="Arial" panose="020B0604020202020204" pitchFamily="34" charset="0"/>
              <a:buChar char="•"/>
            </a:pPr>
            <a:r>
              <a:t>Introduction to Web Game Development</a:t>
            </a:r>
          </a:p>
          <a:p>
            <a:pPr>
              <a:buFont typeface="Arial" panose="020B0604020202020204" pitchFamily="34" charset="0"/>
              <a:buChar char="•"/>
            </a:pPr>
            <a:r>
              <a:t>Key Technologies and Tools</a:t>
            </a:r>
          </a:p>
          <a:p>
            <a:pPr>
              <a:buFont typeface="Arial" panose="020B0604020202020204" pitchFamily="34" charset="0"/>
              <a:buChar char="•"/>
            </a:pPr>
            <a:r>
              <a:t>Core Principles of Game Design for the Web</a:t>
            </a:r>
          </a:p>
          <a:p>
            <a:pPr>
              <a:buFont typeface="Arial" panose="020B0604020202020204" pitchFamily="34" charset="0"/>
              <a:buChar char="•"/>
            </a:pPr>
            <a:r>
              <a:t>Development Workflow and Best Practices</a:t>
            </a:r>
          </a:p>
          <a:p>
            <a:pPr>
              <a:buFont typeface="Arial" panose="020B0604020202020204" pitchFamily="34" charset="0"/>
              <a:buChar char="•"/>
            </a:pPr>
            <a:r>
              <a:t>Emerging Trends in Web Game Development</a:t>
            </a:r>
            <a:endParaRPr lang="en-US"/>
          </a:p>
        </p:txBody>
      </p:sp>
    </p:spTree>
    <p:extLst>
      <p:ext uri="{BB962C8B-B14F-4D97-AF65-F5344CB8AC3E}">
        <p14:creationId xmlns:p14="http://schemas.microsoft.com/office/powerpoint/2010/main" val="2961809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D6BFB-08CD-BEBC-C85D-34148A8A4A76}"/>
              </a:ext>
            </a:extLst>
          </p:cNvPr>
          <p:cNvSpPr>
            <a:spLocks noGrp="1"/>
          </p:cNvSpPr>
          <p:nvPr>
            <p:ph type="title"/>
          </p:nvPr>
        </p:nvSpPr>
        <p:spPr>
          <a:xfrm>
            <a:off x="834013" y="1115568"/>
            <a:ext cx="3487616" cy="4626864"/>
          </a:xfrm>
        </p:spPr>
        <p:txBody>
          <a:bodyPr>
            <a:normAutofit/>
          </a:bodyPr>
          <a:lstStyle/>
          <a:p>
            <a:pPr algn="l"/>
            <a:r>
              <a:rPr lang="en-US" sz="3600"/>
              <a:t>Progressive Web Apps and Offline Gaming</a:t>
            </a:r>
          </a:p>
        </p:txBody>
      </p:sp>
      <p:cxnSp>
        <p:nvCxnSpPr>
          <p:cNvPr id="11" name="Straight Connector 10">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4">
            <a:extLst>
              <a:ext uri="{FF2B5EF4-FFF2-40B4-BE49-F238E27FC236}">
                <a16:creationId xmlns:a16="http://schemas.microsoft.com/office/drawing/2014/main" id="{8D75DD5C-2049-484D-9531-70E460BED2FC}"/>
              </a:ext>
            </a:extLst>
          </p:cNvPr>
          <p:cNvGraphicFramePr>
            <a:graphicFrameLocks noGrp="1"/>
          </p:cNvGraphicFramePr>
          <p:nvPr>
            <p:ph idx="1"/>
            <p:extLst>
              <p:ext uri="{D42A27DB-BD31-4B8C-83A1-F6EECF244321}">
                <p14:modId xmlns:p14="http://schemas.microsoft.com/office/powerpoint/2010/main" val="288028366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105398" y="1115568"/>
          <a:ext cx="6245352" cy="46268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00898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C2976-44A2-7C04-821F-6C7734ECAC5B}"/>
              </a:ext>
            </a:extLst>
          </p:cNvPr>
          <p:cNvSpPr>
            <a:spLocks noGrp="1"/>
          </p:cNvSpPr>
          <p:nvPr>
            <p:ph type="title"/>
          </p:nvPr>
        </p:nvSpPr>
        <p:spPr>
          <a:xfrm>
            <a:off x="913795" y="609600"/>
            <a:ext cx="3078749" cy="970450"/>
          </a:xfrm>
        </p:spPr>
        <p:txBody>
          <a:bodyPr vert="horz" lIns="91440" tIns="45720" rIns="91440" bIns="45720" rtlCol="0" anchor="b">
            <a:normAutofit/>
          </a:bodyPr>
          <a:lstStyle/>
          <a:p>
            <a:pPr algn="l">
              <a:lnSpc>
                <a:spcPct val="90000"/>
              </a:lnSpc>
            </a:pPr>
            <a:r>
              <a:rPr lang="en-US" sz="2000"/>
              <a:t>Integration with Emerging Technologies (E.g., WebXR, AI)</a:t>
            </a:r>
          </a:p>
        </p:txBody>
      </p:sp>
      <p:sp>
        <p:nvSpPr>
          <p:cNvPr id="4" name="Content Placeholder 3">
            <a:extLst>
              <a:ext uri="{FF2B5EF4-FFF2-40B4-BE49-F238E27FC236}">
                <a16:creationId xmlns:a16="http://schemas.microsoft.com/office/drawing/2014/main" id="{E8E0787A-A52E-00CB-2635-B36E21C5C69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3078749" cy="4058751"/>
          </a:xfrm>
        </p:spPr>
        <p:txBody>
          <a:bodyPr>
            <a:normAutofit/>
          </a:bodyPr>
          <a:lstStyle/>
          <a:p>
            <a:pPr marL="0" indent="0">
              <a:spcBef>
                <a:spcPts val="2500"/>
              </a:spcBef>
              <a:buFont typeface="Arial" panose="020B0604020202020204" pitchFamily="34" charset="0"/>
              <a:buNone/>
            </a:pPr>
            <a:r>
              <a:rPr lang="en-US" sz="1400" b="1"/>
              <a:t>WebXR for Immersive Experiences</a:t>
            </a:r>
          </a:p>
          <a:p>
            <a:pPr marL="0" lvl="1" indent="0">
              <a:buFont typeface="Arial" panose="020B0604020202020204" pitchFamily="34" charset="0"/>
              <a:buNone/>
            </a:pPr>
            <a:r>
              <a:rPr lang="en-US" sz="1400"/>
              <a:t>WebXR enables augmented and virtual reality directly in web browsers for seamless immersive experiences.</a:t>
            </a:r>
          </a:p>
          <a:p>
            <a:pPr marL="0" indent="0">
              <a:spcBef>
                <a:spcPts val="2500"/>
              </a:spcBef>
              <a:buFont typeface="Arial" panose="020B0604020202020204" pitchFamily="34" charset="0"/>
              <a:buNone/>
            </a:pPr>
            <a:r>
              <a:rPr lang="en-US" sz="1400" b="1"/>
              <a:t>AI Enhancing Personalization</a:t>
            </a:r>
          </a:p>
          <a:p>
            <a:pPr marL="0" lvl="1" indent="0">
              <a:buFont typeface="Arial" panose="020B0604020202020204" pitchFamily="34" charset="0"/>
              <a:buNone/>
            </a:pPr>
            <a:r>
              <a:rPr lang="en-US" sz="1400"/>
              <a:t>Artificial intelligence improves game behavior and personalizes experiences, making games more engaging and adaptive.</a:t>
            </a:r>
          </a:p>
        </p:txBody>
      </p:sp>
      <p:pic>
        <p:nvPicPr>
          <p:cNvPr id="10" name="Picture 9">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5" name="Content Placeholder 4" descr="Metaverse Technology With Human Head Wearing VR Glasses Surrounded With Futuristic Interface">
            <a:extLst>
              <a:ext uri="{FF2B5EF4-FFF2-40B4-BE49-F238E27FC236}">
                <a16:creationId xmlns:a16="http://schemas.microsoft.com/office/drawing/2014/main" id="{5E0E1B14-0BF7-40D6-8E84-6D2C7A41CA1C}"/>
              </a:ext>
            </a:extLst>
          </p:cNvPr>
          <p:cNvPicPr>
            <a:picLocks noGrp="1" noChangeAspect="1"/>
          </p:cNvPicPr>
          <p:nvPr>
            <p:ph sz="half" idx="1"/>
          </p:nvPr>
        </p:nvPicPr>
        <p:blipFill>
          <a:blip r:embed="rId5"/>
          <a:srcRect l="9463" r="17171" b="-1"/>
          <a:stretch>
            <a:fillRect/>
          </a:stretch>
        </p:blipFill>
        <p:spPr>
          <a:xfrm>
            <a:off x="4654295" y="10"/>
            <a:ext cx="7537705" cy="6857990"/>
          </a:xfrm>
          <a:prstGeom prst="rect">
            <a:avLst/>
          </a:prstGeom>
        </p:spPr>
      </p:pic>
    </p:spTree>
    <p:extLst>
      <p:ext uri="{BB962C8B-B14F-4D97-AF65-F5344CB8AC3E}">
        <p14:creationId xmlns:p14="http://schemas.microsoft.com/office/powerpoint/2010/main" val="3569702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A908-0A7A-D277-C325-A102954557B5}"/>
              </a:ext>
            </a:extLst>
          </p:cNvPr>
          <p:cNvSpPr>
            <a:spLocks noGrp="1"/>
          </p:cNvSpPr>
          <p:nvPr>
            <p:ph type="title"/>
          </p:nvPr>
        </p:nvSpPr>
        <p:spPr>
          <a:xfrm>
            <a:off x="913795" y="609600"/>
            <a:ext cx="10353762" cy="970450"/>
          </a:xfrm>
        </p:spPr>
        <p:txBody>
          <a:bodyPr vert="horz" lIns="91440" tIns="45720" rIns="91440" bIns="45720" rtlCol="0" anchor="ctr">
            <a:normAutofit/>
          </a:bodyPr>
          <a:lstStyle/>
          <a:p>
            <a:pPr>
              <a:lnSpc>
                <a:spcPct val="90000"/>
              </a:lnSpc>
            </a:pPr>
            <a:r>
              <a:rPr lang="en-US" sz="3400"/>
              <a:t>Community Engagement and Open-Source Projects</a:t>
            </a:r>
          </a:p>
        </p:txBody>
      </p:sp>
      <p:sp>
        <p:nvSpPr>
          <p:cNvPr id="4" name="Content Placeholder 3">
            <a:extLst>
              <a:ext uri="{FF2B5EF4-FFF2-40B4-BE49-F238E27FC236}">
                <a16:creationId xmlns:a16="http://schemas.microsoft.com/office/drawing/2014/main" id="{C8B9047F-020A-4889-E89E-86391D2EAB6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5546272" cy="4058751"/>
          </a:xfrm>
        </p:spPr>
        <p:txBody>
          <a:bodyPr>
            <a:normAutofit/>
          </a:bodyPr>
          <a:lstStyle/>
          <a:p>
            <a:pPr marL="0" indent="0">
              <a:spcBef>
                <a:spcPts val="2500"/>
              </a:spcBef>
              <a:buClr>
                <a:srgbClr val="CAA262"/>
              </a:buClr>
              <a:buFont typeface="Arial" panose="020B0604020202020204" pitchFamily="34" charset="0"/>
              <a:buNone/>
            </a:pPr>
            <a:r>
              <a:rPr lang="en-US" sz="1400" b="1"/>
              <a:t>Accelerating Innovation</a:t>
            </a:r>
          </a:p>
          <a:p>
            <a:pPr marL="0" lvl="1" indent="0">
              <a:buClr>
                <a:srgbClr val="CAA262"/>
              </a:buClr>
              <a:buFont typeface="Arial" panose="020B0604020202020204" pitchFamily="34" charset="0"/>
              <a:buNone/>
            </a:pPr>
            <a:r>
              <a:rPr lang="en-US" sz="1400"/>
              <a:t>Active communities drive innovation by pooling diverse ideas and skills to enhance web game development.</a:t>
            </a:r>
          </a:p>
          <a:p>
            <a:pPr marL="0" indent="0">
              <a:spcBef>
                <a:spcPts val="2500"/>
              </a:spcBef>
              <a:buClr>
                <a:srgbClr val="CAA262"/>
              </a:buClr>
              <a:buFont typeface="Arial" panose="020B0604020202020204" pitchFamily="34" charset="0"/>
              <a:buNone/>
            </a:pPr>
            <a:r>
              <a:rPr lang="en-US" sz="1400" b="1"/>
              <a:t>Valuable Resources</a:t>
            </a:r>
          </a:p>
          <a:p>
            <a:pPr marL="0" lvl="1" indent="0">
              <a:buClr>
                <a:srgbClr val="CAA262"/>
              </a:buClr>
              <a:buFont typeface="Arial" panose="020B0604020202020204" pitchFamily="34" charset="0"/>
              <a:buNone/>
            </a:pPr>
            <a:r>
              <a:rPr lang="en-US" sz="1400"/>
              <a:t>Open-source projects offer accessible tools and frameworks that support developers worldwide.</a:t>
            </a:r>
          </a:p>
          <a:p>
            <a:pPr marL="0" indent="0">
              <a:spcBef>
                <a:spcPts val="2500"/>
              </a:spcBef>
              <a:buClr>
                <a:srgbClr val="CAA262"/>
              </a:buClr>
              <a:buFont typeface="Arial" panose="020B0604020202020204" pitchFamily="34" charset="0"/>
              <a:buNone/>
            </a:pPr>
            <a:r>
              <a:rPr lang="en-US" sz="1400" b="1"/>
              <a:t>Fostering Collaboration</a:t>
            </a:r>
          </a:p>
          <a:p>
            <a:pPr marL="0" lvl="1" indent="0">
              <a:buClr>
                <a:srgbClr val="CAA262"/>
              </a:buClr>
              <a:buFont typeface="Arial" panose="020B0604020202020204" pitchFamily="34" charset="0"/>
              <a:buNone/>
            </a:pPr>
            <a:r>
              <a:rPr lang="en-US" sz="1400"/>
              <a:t>Collaboration encourages learning, knowledge sharing, and growth within the web game development community.</a:t>
            </a:r>
          </a:p>
        </p:txBody>
      </p:sp>
      <p:pic>
        <p:nvPicPr>
          <p:cNvPr id="10" name="Picture 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Concentrated young students watching presentation on laptop, bearded man explaining project">
            <a:extLst>
              <a:ext uri="{FF2B5EF4-FFF2-40B4-BE49-F238E27FC236}">
                <a16:creationId xmlns:a16="http://schemas.microsoft.com/office/drawing/2014/main" id="{5B02B8FF-AE61-4A49-9E4A-5B758D05DAFF}"/>
              </a:ext>
            </a:extLst>
          </p:cNvPr>
          <p:cNvPicPr>
            <a:picLocks noGrp="1" noChangeAspect="1"/>
          </p:cNvPicPr>
          <p:nvPr>
            <p:ph sz="half" idx="1"/>
          </p:nvPr>
        </p:nvPicPr>
        <p:blipFill>
          <a:blip r:embed="rId5"/>
          <a:srcRect l="10603" r="6102" b="-2"/>
          <a:stretch>
            <a:fillRect/>
          </a:stretch>
        </p:blipFill>
        <p:spPr>
          <a:xfrm>
            <a:off x="7066560" y="2132822"/>
            <a:ext cx="4065464" cy="3258006"/>
          </a:xfrm>
          <a:prstGeom prst="rect">
            <a:avLst/>
          </a:prstGeom>
        </p:spPr>
      </p:pic>
    </p:spTree>
    <p:extLst>
      <p:ext uri="{BB962C8B-B14F-4D97-AF65-F5344CB8AC3E}">
        <p14:creationId xmlns:p14="http://schemas.microsoft.com/office/powerpoint/2010/main" val="3440609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224410-FF86-4FBB-A05E-61232D4B1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F3BDD110-869E-4A8C-9250-C7AE5C840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2" y="-2"/>
            <a:ext cx="6088698" cy="6858002"/>
          </a:xfrm>
          <a:custGeom>
            <a:avLst/>
            <a:gdLst>
              <a:gd name="connsiteX0" fmla="*/ 0 w 6088698"/>
              <a:gd name="connsiteY0" fmla="*/ 0 h 6858002"/>
              <a:gd name="connsiteX1" fmla="*/ 2610464 w 6088698"/>
              <a:gd name="connsiteY1" fmla="*/ 0 h 6858002"/>
              <a:gd name="connsiteX2" fmla="*/ 2610464 w 6088698"/>
              <a:gd name="connsiteY2" fmla="*/ 3 h 6858002"/>
              <a:gd name="connsiteX3" fmla="*/ 5749313 w 6088698"/>
              <a:gd name="connsiteY3" fmla="*/ 3 h 6858002"/>
              <a:gd name="connsiteX4" fmla="*/ 5749313 w 6088698"/>
              <a:gd name="connsiteY4" fmla="*/ 4 h 6858002"/>
              <a:gd name="connsiteX5" fmla="*/ 5740011 w 6088698"/>
              <a:gd name="connsiteY5" fmla="*/ 4 h 6858002"/>
              <a:gd name="connsiteX6" fmla="*/ 5748114 w 6088698"/>
              <a:gd name="connsiteY6" fmla="*/ 40466 h 6858002"/>
              <a:gd name="connsiteX7" fmla="*/ 5771963 w 6088698"/>
              <a:gd name="connsiteY7" fmla="*/ 159110 h 6858002"/>
              <a:gd name="connsiteX8" fmla="*/ 5788633 w 6088698"/>
              <a:gd name="connsiteY8" fmla="*/ 245521 h 6858002"/>
              <a:gd name="connsiteX9" fmla="*/ 5806229 w 6088698"/>
              <a:gd name="connsiteY9" fmla="*/ 348391 h 6858002"/>
              <a:gd name="connsiteX10" fmla="*/ 5827299 w 6088698"/>
              <a:gd name="connsiteY10" fmla="*/ 470463 h 6858002"/>
              <a:gd name="connsiteX11" fmla="*/ 5849526 w 6088698"/>
              <a:gd name="connsiteY11" fmla="*/ 605566 h 6858002"/>
              <a:gd name="connsiteX12" fmla="*/ 5872911 w 6088698"/>
              <a:gd name="connsiteY12" fmla="*/ 757813 h 6858002"/>
              <a:gd name="connsiteX13" fmla="*/ 5897684 w 6088698"/>
              <a:gd name="connsiteY13" fmla="*/ 923777 h 6858002"/>
              <a:gd name="connsiteX14" fmla="*/ 5922459 w 6088698"/>
              <a:gd name="connsiteY14" fmla="*/ 1104142 h 6858002"/>
              <a:gd name="connsiteX15" fmla="*/ 5947695 w 6088698"/>
              <a:gd name="connsiteY15" fmla="*/ 1296166 h 6858002"/>
              <a:gd name="connsiteX16" fmla="*/ 5971079 w 6088698"/>
              <a:gd name="connsiteY16" fmla="*/ 1503278 h 6858002"/>
              <a:gd name="connsiteX17" fmla="*/ 5993538 w 6088698"/>
              <a:gd name="connsiteY17" fmla="*/ 1719991 h 6858002"/>
              <a:gd name="connsiteX18" fmla="*/ 6013913 w 6088698"/>
              <a:gd name="connsiteY18" fmla="*/ 1949048 h 6858002"/>
              <a:gd name="connsiteX19" fmla="*/ 6033361 w 6088698"/>
              <a:gd name="connsiteY19" fmla="*/ 2187706 h 6858002"/>
              <a:gd name="connsiteX20" fmla="*/ 6051654 w 6088698"/>
              <a:gd name="connsiteY20" fmla="*/ 2436652 h 6858002"/>
              <a:gd name="connsiteX21" fmla="*/ 6058136 w 6088698"/>
              <a:gd name="connsiteY21" fmla="*/ 2564211 h 6858002"/>
              <a:gd name="connsiteX22" fmla="*/ 6065314 w 6088698"/>
              <a:gd name="connsiteY22" fmla="*/ 2694512 h 6858002"/>
              <a:gd name="connsiteX23" fmla="*/ 6072027 w 6088698"/>
              <a:gd name="connsiteY23" fmla="*/ 2826871 h 6858002"/>
              <a:gd name="connsiteX24" fmla="*/ 6076427 w 6088698"/>
              <a:gd name="connsiteY24" fmla="*/ 2959917 h 6858002"/>
              <a:gd name="connsiteX25" fmla="*/ 6080363 w 6088698"/>
              <a:gd name="connsiteY25" fmla="*/ 3095705 h 6858002"/>
              <a:gd name="connsiteX26" fmla="*/ 6084530 w 6088698"/>
              <a:gd name="connsiteY26" fmla="*/ 3232865 h 6858002"/>
              <a:gd name="connsiteX27" fmla="*/ 6087308 w 6088698"/>
              <a:gd name="connsiteY27" fmla="*/ 3372768 h 6858002"/>
              <a:gd name="connsiteX28" fmla="*/ 6087308 w 6088698"/>
              <a:gd name="connsiteY28" fmla="*/ 3514043 h 6858002"/>
              <a:gd name="connsiteX29" fmla="*/ 6088698 w 6088698"/>
              <a:gd name="connsiteY29" fmla="*/ 3656689 h 6858002"/>
              <a:gd name="connsiteX30" fmla="*/ 6087308 w 6088698"/>
              <a:gd name="connsiteY30" fmla="*/ 3800707 h 6858002"/>
              <a:gd name="connsiteX31" fmla="*/ 6084530 w 6088698"/>
              <a:gd name="connsiteY31" fmla="*/ 3946783 h 6858002"/>
              <a:gd name="connsiteX32" fmla="*/ 6081983 w 6088698"/>
              <a:gd name="connsiteY32" fmla="*/ 4092858 h 6858002"/>
              <a:gd name="connsiteX33" fmla="*/ 6076427 w 6088698"/>
              <a:gd name="connsiteY33" fmla="*/ 4240991 h 6858002"/>
              <a:gd name="connsiteX34" fmla="*/ 6070639 w 6088698"/>
              <a:gd name="connsiteY34" fmla="*/ 4390495 h 6858002"/>
              <a:gd name="connsiteX35" fmla="*/ 6063924 w 6088698"/>
              <a:gd name="connsiteY35" fmla="*/ 4540000 h 6858002"/>
              <a:gd name="connsiteX36" fmla="*/ 6054432 w 6088698"/>
              <a:gd name="connsiteY36" fmla="*/ 4690876 h 6858002"/>
              <a:gd name="connsiteX37" fmla="*/ 6043086 w 6088698"/>
              <a:gd name="connsiteY37" fmla="*/ 4843123 h 6858002"/>
              <a:gd name="connsiteX38" fmla="*/ 6032204 w 6088698"/>
              <a:gd name="connsiteY38" fmla="*/ 4996057 h 6858002"/>
              <a:gd name="connsiteX39" fmla="*/ 6018313 w 6088698"/>
              <a:gd name="connsiteY39" fmla="*/ 5148990 h 6858002"/>
              <a:gd name="connsiteX40" fmla="*/ 6001642 w 6088698"/>
              <a:gd name="connsiteY40" fmla="*/ 5303981 h 6858002"/>
              <a:gd name="connsiteX41" fmla="*/ 5984972 w 6088698"/>
              <a:gd name="connsiteY41" fmla="*/ 5456914 h 6858002"/>
              <a:gd name="connsiteX42" fmla="*/ 5965754 w 6088698"/>
              <a:gd name="connsiteY42" fmla="*/ 5612591 h 6858002"/>
              <a:gd name="connsiteX43" fmla="*/ 5944685 w 6088698"/>
              <a:gd name="connsiteY43" fmla="*/ 5768953 h 6858002"/>
              <a:gd name="connsiteX44" fmla="*/ 5922459 w 6088698"/>
              <a:gd name="connsiteY44" fmla="*/ 5923258 h 6858002"/>
              <a:gd name="connsiteX45" fmla="*/ 5896527 w 6088698"/>
              <a:gd name="connsiteY45" fmla="*/ 6079621 h 6858002"/>
              <a:gd name="connsiteX46" fmla="*/ 5868743 w 6088698"/>
              <a:gd name="connsiteY46" fmla="*/ 6235297 h 6858002"/>
              <a:gd name="connsiteX47" fmla="*/ 5841190 w 6088698"/>
              <a:gd name="connsiteY47" fmla="*/ 6391660 h 6858002"/>
              <a:gd name="connsiteX48" fmla="*/ 5809008 w 6088698"/>
              <a:gd name="connsiteY48" fmla="*/ 6547336 h 6858002"/>
              <a:gd name="connsiteX49" fmla="*/ 5776130 w 6088698"/>
              <a:gd name="connsiteY49" fmla="*/ 6702327 h 6858002"/>
              <a:gd name="connsiteX50" fmla="*/ 5741633 w 6088698"/>
              <a:gd name="connsiteY50" fmla="*/ 6858002 h 6858002"/>
              <a:gd name="connsiteX51" fmla="*/ 2610464 w 6088698"/>
              <a:gd name="connsiteY51" fmla="*/ 6858002 h 6858002"/>
              <a:gd name="connsiteX52" fmla="*/ 0 w 6088698"/>
              <a:gd name="connsiteY52"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8698" h="6858002">
                <a:moveTo>
                  <a:pt x="0" y="0"/>
                </a:moveTo>
                <a:lnTo>
                  <a:pt x="2610464" y="0"/>
                </a:lnTo>
                <a:lnTo>
                  <a:pt x="2610464" y="3"/>
                </a:lnTo>
                <a:lnTo>
                  <a:pt x="5749313" y="3"/>
                </a:lnTo>
                <a:lnTo>
                  <a:pt x="5749313" y="4"/>
                </a:lnTo>
                <a:lnTo>
                  <a:pt x="5740011" y="4"/>
                </a:lnTo>
                <a:lnTo>
                  <a:pt x="5748114" y="40466"/>
                </a:lnTo>
                <a:lnTo>
                  <a:pt x="5771963" y="159110"/>
                </a:lnTo>
                <a:lnTo>
                  <a:pt x="5788633" y="245521"/>
                </a:lnTo>
                <a:lnTo>
                  <a:pt x="5806229" y="348391"/>
                </a:lnTo>
                <a:lnTo>
                  <a:pt x="5827299" y="470463"/>
                </a:lnTo>
                <a:lnTo>
                  <a:pt x="5849526" y="605566"/>
                </a:lnTo>
                <a:lnTo>
                  <a:pt x="5872911" y="757813"/>
                </a:lnTo>
                <a:lnTo>
                  <a:pt x="5897684" y="923777"/>
                </a:lnTo>
                <a:lnTo>
                  <a:pt x="5922459" y="1104142"/>
                </a:lnTo>
                <a:lnTo>
                  <a:pt x="5947695" y="1296166"/>
                </a:lnTo>
                <a:lnTo>
                  <a:pt x="5971079" y="1503278"/>
                </a:lnTo>
                <a:lnTo>
                  <a:pt x="5993538" y="1719991"/>
                </a:lnTo>
                <a:lnTo>
                  <a:pt x="6013913" y="1949048"/>
                </a:lnTo>
                <a:lnTo>
                  <a:pt x="6033361" y="2187706"/>
                </a:lnTo>
                <a:lnTo>
                  <a:pt x="6051654" y="2436652"/>
                </a:lnTo>
                <a:lnTo>
                  <a:pt x="6058136" y="2564211"/>
                </a:lnTo>
                <a:lnTo>
                  <a:pt x="6065314" y="2694512"/>
                </a:lnTo>
                <a:lnTo>
                  <a:pt x="6072027" y="2826871"/>
                </a:lnTo>
                <a:lnTo>
                  <a:pt x="6076427" y="2959917"/>
                </a:lnTo>
                <a:lnTo>
                  <a:pt x="6080363" y="3095705"/>
                </a:lnTo>
                <a:lnTo>
                  <a:pt x="6084530" y="3232865"/>
                </a:lnTo>
                <a:lnTo>
                  <a:pt x="6087308" y="3372768"/>
                </a:lnTo>
                <a:lnTo>
                  <a:pt x="6087308" y="3514043"/>
                </a:lnTo>
                <a:lnTo>
                  <a:pt x="6088698" y="3656689"/>
                </a:lnTo>
                <a:lnTo>
                  <a:pt x="6087308" y="3800707"/>
                </a:lnTo>
                <a:lnTo>
                  <a:pt x="6084530" y="3946783"/>
                </a:lnTo>
                <a:lnTo>
                  <a:pt x="6081983" y="4092858"/>
                </a:lnTo>
                <a:lnTo>
                  <a:pt x="6076427" y="4240991"/>
                </a:lnTo>
                <a:lnTo>
                  <a:pt x="6070639" y="4390495"/>
                </a:lnTo>
                <a:lnTo>
                  <a:pt x="6063924" y="4540000"/>
                </a:lnTo>
                <a:lnTo>
                  <a:pt x="6054432" y="4690876"/>
                </a:lnTo>
                <a:lnTo>
                  <a:pt x="6043086" y="4843123"/>
                </a:lnTo>
                <a:lnTo>
                  <a:pt x="6032204" y="4996057"/>
                </a:lnTo>
                <a:lnTo>
                  <a:pt x="6018313" y="5148990"/>
                </a:lnTo>
                <a:lnTo>
                  <a:pt x="6001642" y="5303981"/>
                </a:lnTo>
                <a:lnTo>
                  <a:pt x="5984972" y="5456914"/>
                </a:lnTo>
                <a:lnTo>
                  <a:pt x="5965754" y="5612591"/>
                </a:lnTo>
                <a:lnTo>
                  <a:pt x="5944685" y="5768953"/>
                </a:lnTo>
                <a:lnTo>
                  <a:pt x="5922459" y="5923258"/>
                </a:lnTo>
                <a:lnTo>
                  <a:pt x="5896527" y="6079621"/>
                </a:lnTo>
                <a:lnTo>
                  <a:pt x="5868743" y="6235297"/>
                </a:lnTo>
                <a:lnTo>
                  <a:pt x="5841190" y="6391660"/>
                </a:lnTo>
                <a:lnTo>
                  <a:pt x="5809008" y="6547336"/>
                </a:lnTo>
                <a:lnTo>
                  <a:pt x="5776130" y="6702327"/>
                </a:lnTo>
                <a:lnTo>
                  <a:pt x="5741633" y="6858002"/>
                </a:lnTo>
                <a:lnTo>
                  <a:pt x="2610464"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12A366-515A-5EC8-E738-3A5A3DEC72F2}"/>
              </a:ext>
            </a:extLst>
          </p:cNvPr>
          <p:cNvSpPr>
            <a:spLocks noGrp="1"/>
          </p:cNvSpPr>
          <p:nvPr>
            <p:ph type="title"/>
          </p:nvPr>
        </p:nvSpPr>
        <p:spPr>
          <a:xfrm>
            <a:off x="900506" y="1118808"/>
            <a:ext cx="4671467" cy="4747683"/>
          </a:xfrm>
        </p:spPr>
        <p:txBody>
          <a:bodyPr anchor="ctr">
            <a:normAutofit/>
          </a:bodyPr>
          <a:lstStyle/>
          <a:p>
            <a:pPr algn="l"/>
            <a:r>
              <a:rPr lang="en-US" sz="4800"/>
              <a:t>Conclusion</a:t>
            </a:r>
          </a:p>
        </p:txBody>
      </p:sp>
      <p:sp>
        <p:nvSpPr>
          <p:cNvPr id="3" name="Content Placeholder 2">
            <a:extLst>
              <a:ext uri="{FF2B5EF4-FFF2-40B4-BE49-F238E27FC236}">
                <a16:creationId xmlns:a16="http://schemas.microsoft.com/office/drawing/2014/main" id="{D92331DF-8EA3-1233-DED7-A7FA365F2E2E}"/>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98769" y="1118809"/>
            <a:ext cx="5049763" cy="4747681"/>
          </a:xfrm>
          <a:effectLst/>
        </p:spPr>
        <p:txBody>
          <a:bodyPr>
            <a:normAutofit/>
          </a:bodyPr>
          <a:lstStyle/>
          <a:p>
            <a:pPr marL="0" indent="0">
              <a:spcBef>
                <a:spcPts val="2500"/>
              </a:spcBef>
              <a:buFont typeface="Arial" panose="020B0604020202020204" pitchFamily="34" charset="0"/>
              <a:buNone/>
            </a:pPr>
            <a:r>
              <a:rPr lang="en-US" sz="1400" b="1">
                <a:solidFill>
                  <a:schemeClr val="tx1"/>
                </a:solidFill>
              </a:rPr>
              <a:t>Opportunities in Web Games</a:t>
            </a:r>
          </a:p>
          <a:p>
            <a:pPr marL="0" lvl="1" indent="0">
              <a:buFont typeface="Arial" panose="020B0604020202020204" pitchFamily="34" charset="0"/>
              <a:buNone/>
            </a:pPr>
            <a:r>
              <a:rPr lang="en-US" sz="1400">
                <a:solidFill>
                  <a:schemeClr val="tx1"/>
                </a:solidFill>
              </a:rPr>
              <a:t>Web games provide unique chances to reach broad audiences with accessible and engaging content.</a:t>
            </a:r>
          </a:p>
          <a:p>
            <a:pPr marL="0" indent="0">
              <a:spcBef>
                <a:spcPts val="2500"/>
              </a:spcBef>
              <a:buFont typeface="Arial" panose="020B0604020202020204" pitchFamily="34" charset="0"/>
              <a:buNone/>
            </a:pPr>
            <a:r>
              <a:rPr lang="en-US" sz="1400" b="1">
                <a:solidFill>
                  <a:schemeClr val="tx1"/>
                </a:solidFill>
              </a:rPr>
              <a:t>Core Technologies Mastery</a:t>
            </a:r>
          </a:p>
          <a:p>
            <a:pPr marL="0" lvl="1" indent="0">
              <a:buFont typeface="Arial" panose="020B0604020202020204" pitchFamily="34" charset="0"/>
              <a:buNone/>
            </a:pPr>
            <a:r>
              <a:rPr lang="en-US" sz="1400">
                <a:solidFill>
                  <a:schemeClr val="tx1"/>
                </a:solidFill>
              </a:rPr>
              <a:t>Mastering core technologies is essential for creating innovative and smooth browser-based gaming experiences.</a:t>
            </a:r>
          </a:p>
          <a:p>
            <a:pPr marL="0" indent="0">
              <a:spcBef>
                <a:spcPts val="2500"/>
              </a:spcBef>
              <a:buFont typeface="Arial" panose="020B0604020202020204" pitchFamily="34" charset="0"/>
              <a:buNone/>
            </a:pPr>
            <a:r>
              <a:rPr lang="en-US" sz="1400" b="1">
                <a:solidFill>
                  <a:schemeClr val="tx1"/>
                </a:solidFill>
              </a:rPr>
              <a:t>Design Principles Importance</a:t>
            </a:r>
          </a:p>
          <a:p>
            <a:pPr marL="0" lvl="1" indent="0">
              <a:buFont typeface="Arial" panose="020B0604020202020204" pitchFamily="34" charset="0"/>
              <a:buNone/>
            </a:pPr>
            <a:r>
              <a:rPr lang="en-US" sz="1400">
                <a:solidFill>
                  <a:schemeClr val="tx1"/>
                </a:solidFill>
              </a:rPr>
              <a:t>Adhering to solid design principles helps developers craft memorable and user-friendly games.</a:t>
            </a:r>
          </a:p>
        </p:txBody>
      </p:sp>
    </p:spTree>
    <p:extLst>
      <p:ext uri="{BB962C8B-B14F-4D97-AF65-F5344CB8AC3E}">
        <p14:creationId xmlns:p14="http://schemas.microsoft.com/office/powerpoint/2010/main" val="2663180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2A0F4-0D7F-9DF0-41ED-C8E9878A11BB}"/>
              </a:ext>
            </a:extLst>
          </p:cNvPr>
          <p:cNvSpPr>
            <a:spLocks noGrp="1"/>
          </p:cNvSpPr>
          <p:nvPr>
            <p:ph type="ctrTitle"/>
          </p:nvPr>
        </p:nvSpPr>
        <p:spPr>
          <a:xfrm>
            <a:off x="5139236" y="1097280"/>
            <a:ext cx="6043875" cy="4626864"/>
          </a:xfrm>
        </p:spPr>
        <p:txBody>
          <a:bodyPr anchor="ctr">
            <a:normAutofit/>
          </a:bodyPr>
          <a:lstStyle/>
          <a:p>
            <a:pPr algn="l"/>
            <a:r>
              <a:rPr lang="en-US"/>
              <a:t>Introduction to Web Game Development</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89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C8A4-9B67-8261-217A-F2A7604FE4EA}"/>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a:t>Definition and Scope of Web Games</a:t>
            </a:r>
          </a:p>
        </p:txBody>
      </p:sp>
      <p:sp>
        <p:nvSpPr>
          <p:cNvPr id="4" name="Content Placeholder 3">
            <a:extLst>
              <a:ext uri="{FF2B5EF4-FFF2-40B4-BE49-F238E27FC236}">
                <a16:creationId xmlns:a16="http://schemas.microsoft.com/office/drawing/2014/main" id="{FCE0A190-6E51-8DD7-B571-CC42B98E693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5546272" cy="4058751"/>
          </a:xfrm>
        </p:spPr>
        <p:txBody>
          <a:bodyPr>
            <a:normAutofit/>
          </a:bodyPr>
          <a:lstStyle/>
          <a:p>
            <a:pPr marL="0" indent="0">
              <a:spcBef>
                <a:spcPts val="2500"/>
              </a:spcBef>
              <a:buClr>
                <a:srgbClr val="0C69D3"/>
              </a:buClr>
              <a:buFont typeface="Arial" panose="020B0604020202020204" pitchFamily="34" charset="0"/>
              <a:buNone/>
            </a:pPr>
            <a:r>
              <a:rPr lang="en-US" sz="1400" b="1"/>
              <a:t>Browser-Based Gameplay</a:t>
            </a:r>
          </a:p>
          <a:p>
            <a:pPr marL="0" lvl="1" indent="0">
              <a:buClr>
                <a:srgbClr val="0C69D3"/>
              </a:buClr>
              <a:buFont typeface="Arial" panose="020B0604020202020204" pitchFamily="34" charset="0"/>
              <a:buNone/>
            </a:pPr>
            <a:r>
              <a:rPr lang="en-US" sz="1400"/>
              <a:t>Web games run directly in browsers without needing downloads or installations, ensuring quick access.</a:t>
            </a:r>
          </a:p>
          <a:p>
            <a:pPr marL="0" indent="0">
              <a:spcBef>
                <a:spcPts val="2500"/>
              </a:spcBef>
              <a:buClr>
                <a:srgbClr val="0C69D3"/>
              </a:buClr>
              <a:buFont typeface="Arial" panose="020B0604020202020204" pitchFamily="34" charset="0"/>
              <a:buNone/>
            </a:pPr>
            <a:r>
              <a:rPr lang="en-US" sz="1400" b="1"/>
              <a:t>Wide Audience Reach</a:t>
            </a:r>
          </a:p>
          <a:p>
            <a:pPr marL="0" lvl="1" indent="0">
              <a:buClr>
                <a:srgbClr val="0C69D3"/>
              </a:buClr>
              <a:buFont typeface="Arial" panose="020B0604020202020204" pitchFamily="34" charset="0"/>
              <a:buNone/>
            </a:pPr>
            <a:r>
              <a:rPr lang="en-US" sz="1400"/>
              <a:t>They leverage web technologies to provide games accessible to users globally across various devices.</a:t>
            </a:r>
          </a:p>
          <a:p>
            <a:pPr marL="0" indent="0">
              <a:spcBef>
                <a:spcPts val="2500"/>
              </a:spcBef>
              <a:buClr>
                <a:srgbClr val="0C69D3"/>
              </a:buClr>
              <a:buFont typeface="Arial" panose="020B0604020202020204" pitchFamily="34" charset="0"/>
              <a:buNone/>
            </a:pPr>
            <a:r>
              <a:rPr lang="en-US" sz="1400" b="1"/>
              <a:t>Cross-Platform Compatibility</a:t>
            </a:r>
          </a:p>
          <a:p>
            <a:pPr marL="0" lvl="1" indent="0">
              <a:buClr>
                <a:srgbClr val="0C69D3"/>
              </a:buClr>
              <a:buFont typeface="Arial" panose="020B0604020202020204" pitchFamily="34" charset="0"/>
              <a:buNone/>
            </a:pPr>
            <a:r>
              <a:rPr lang="en-US" sz="1400"/>
              <a:t>Web games support cross-platform play, functioning smoothly on desktops, tablets, and smartphones.</a:t>
            </a:r>
          </a:p>
        </p:txBody>
      </p:sp>
      <p:pic>
        <p:nvPicPr>
          <p:cNvPr id="10" name="Picture 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Smart TV, smartphone, digital tablet and laptop computer on reflective surface.. Images are from my own portfolio.">
            <a:extLst>
              <a:ext uri="{FF2B5EF4-FFF2-40B4-BE49-F238E27FC236}">
                <a16:creationId xmlns:a16="http://schemas.microsoft.com/office/drawing/2014/main" id="{42953A10-B93C-4483-A321-39E0FEA8866A}"/>
              </a:ext>
            </a:extLst>
          </p:cNvPr>
          <p:cNvPicPr>
            <a:picLocks noGrp="1" noChangeAspect="1"/>
          </p:cNvPicPr>
          <p:nvPr>
            <p:ph sz="half" idx="1"/>
          </p:nvPr>
        </p:nvPicPr>
        <p:blipFill>
          <a:blip r:embed="rId5"/>
          <a:srcRect r="11095" b="3"/>
          <a:stretch>
            <a:fillRect/>
          </a:stretch>
        </p:blipFill>
        <p:spPr>
          <a:xfrm>
            <a:off x="7066560" y="2132822"/>
            <a:ext cx="4065464" cy="3258006"/>
          </a:xfrm>
          <a:prstGeom prst="rect">
            <a:avLst/>
          </a:prstGeom>
        </p:spPr>
      </p:pic>
    </p:spTree>
    <p:extLst>
      <p:ext uri="{BB962C8B-B14F-4D97-AF65-F5344CB8AC3E}">
        <p14:creationId xmlns:p14="http://schemas.microsoft.com/office/powerpoint/2010/main" val="1414609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BE0E-159E-8F0A-F780-2F4893C6E13F}"/>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sz="3700"/>
              <a:t>Comparison with Traditional Game Development</a:t>
            </a:r>
          </a:p>
        </p:txBody>
      </p:sp>
      <p:sp>
        <p:nvSpPr>
          <p:cNvPr id="4" name="Content Placeholder 3">
            <a:extLst>
              <a:ext uri="{FF2B5EF4-FFF2-40B4-BE49-F238E27FC236}">
                <a16:creationId xmlns:a16="http://schemas.microsoft.com/office/drawing/2014/main" id="{5E37AF4D-5E62-6F79-4740-A2734C2ED91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5546272" cy="4058751"/>
          </a:xfrm>
        </p:spPr>
        <p:txBody>
          <a:bodyPr>
            <a:normAutofit/>
          </a:bodyPr>
          <a:lstStyle/>
          <a:p>
            <a:pPr marL="0" indent="0">
              <a:spcBef>
                <a:spcPts val="2500"/>
              </a:spcBef>
              <a:buClr>
                <a:srgbClr val="6EDDF3"/>
              </a:buClr>
              <a:buFont typeface="Arial" panose="020B0604020202020204" pitchFamily="34" charset="0"/>
              <a:buNone/>
            </a:pPr>
            <a:r>
              <a:rPr lang="en-US" sz="1400" b="1"/>
              <a:t>Platform Accessibility</a:t>
            </a:r>
          </a:p>
          <a:p>
            <a:pPr marL="0" lvl="1" indent="0">
              <a:buClr>
                <a:srgbClr val="6EDDF3"/>
              </a:buClr>
              <a:buFont typeface="Arial" panose="020B0604020202020204" pitchFamily="34" charset="0"/>
              <a:buNone/>
            </a:pPr>
            <a:r>
              <a:rPr lang="en-US" sz="1400"/>
              <a:t>Web games are accessible through browsers without installation, unlike traditional games that need specific platforms.</a:t>
            </a:r>
          </a:p>
          <a:p>
            <a:pPr marL="0" indent="0">
              <a:spcBef>
                <a:spcPts val="2500"/>
              </a:spcBef>
              <a:buClr>
                <a:srgbClr val="6EDDF3"/>
              </a:buClr>
              <a:buFont typeface="Arial" panose="020B0604020202020204" pitchFamily="34" charset="0"/>
              <a:buNone/>
            </a:pPr>
            <a:r>
              <a:rPr lang="en-US" sz="1400" b="1"/>
              <a:t>Play Session Length</a:t>
            </a:r>
          </a:p>
          <a:p>
            <a:pPr marL="0" lvl="1" indent="0">
              <a:buClr>
                <a:srgbClr val="6EDDF3"/>
              </a:buClr>
              <a:buFont typeface="Arial" panose="020B0604020202020204" pitchFamily="34" charset="0"/>
              <a:buNone/>
            </a:pPr>
            <a:r>
              <a:rPr lang="en-US" sz="1400"/>
              <a:t>Web games often focus on shorter play sessions, making them more suitable for quick entertainment.</a:t>
            </a:r>
          </a:p>
          <a:p>
            <a:pPr marL="0" indent="0">
              <a:spcBef>
                <a:spcPts val="2500"/>
              </a:spcBef>
              <a:buClr>
                <a:srgbClr val="6EDDF3"/>
              </a:buClr>
              <a:buFont typeface="Arial" panose="020B0604020202020204" pitchFamily="34" charset="0"/>
              <a:buNone/>
            </a:pPr>
            <a:r>
              <a:rPr lang="en-US" sz="1400" b="1"/>
              <a:t>Update Speed</a:t>
            </a:r>
          </a:p>
          <a:p>
            <a:pPr marL="0" lvl="1" indent="0">
              <a:buClr>
                <a:srgbClr val="6EDDF3"/>
              </a:buClr>
              <a:buFont typeface="Arial" panose="020B0604020202020204" pitchFamily="34" charset="0"/>
              <a:buNone/>
            </a:pPr>
            <a:r>
              <a:rPr lang="en-US" sz="1400"/>
              <a:t>Web games can be updated quickly and seamlessly, whereas traditional games require longer update processes.</a:t>
            </a:r>
          </a:p>
        </p:txBody>
      </p:sp>
      <p:pic>
        <p:nvPicPr>
          <p:cNvPr id="10" name="Picture 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Game room chalk icon. Gamepad. Video game controller. Community recreation area. Room for spending time with friends. Esports competition">
            <a:extLst>
              <a:ext uri="{FF2B5EF4-FFF2-40B4-BE49-F238E27FC236}">
                <a16:creationId xmlns:a16="http://schemas.microsoft.com/office/drawing/2014/main" id="{8DA3F964-5D58-4104-8E69-1A9F4191257F}"/>
              </a:ext>
            </a:extLst>
          </p:cNvPr>
          <p:cNvPicPr>
            <a:picLocks noGrp="1" noChangeAspect="1"/>
          </p:cNvPicPr>
          <p:nvPr>
            <p:ph sz="half" idx="1"/>
          </p:nvPr>
        </p:nvPicPr>
        <p:blipFill>
          <a:blip r:embed="rId5"/>
          <a:srcRect l="2380" r="11829" b="-2"/>
          <a:stretch>
            <a:fillRect/>
          </a:stretch>
        </p:blipFill>
        <p:spPr>
          <a:xfrm>
            <a:off x="7066560" y="2132822"/>
            <a:ext cx="4065464" cy="3258006"/>
          </a:xfrm>
          <a:prstGeom prst="rect">
            <a:avLst/>
          </a:prstGeom>
        </p:spPr>
      </p:pic>
    </p:spTree>
    <p:extLst>
      <p:ext uri="{BB962C8B-B14F-4D97-AF65-F5344CB8AC3E}">
        <p14:creationId xmlns:p14="http://schemas.microsoft.com/office/powerpoint/2010/main" val="3965893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023F-687C-18F8-59F2-C1C8055EC249}"/>
              </a:ext>
            </a:extLst>
          </p:cNvPr>
          <p:cNvSpPr>
            <a:spLocks noGrp="1"/>
          </p:cNvSpPr>
          <p:nvPr>
            <p:ph type="title"/>
          </p:nvPr>
        </p:nvSpPr>
        <p:spPr>
          <a:xfrm>
            <a:off x="913795" y="609600"/>
            <a:ext cx="3078749" cy="970450"/>
          </a:xfrm>
        </p:spPr>
        <p:txBody>
          <a:bodyPr vert="horz" lIns="91440" tIns="45720" rIns="91440" bIns="45720" rtlCol="0" anchor="b">
            <a:normAutofit/>
          </a:bodyPr>
          <a:lstStyle/>
          <a:p>
            <a:pPr algn="l"/>
            <a:r>
              <a:rPr lang="en-US" sz="2800"/>
              <a:t>Popular Genres and Examples</a:t>
            </a:r>
          </a:p>
        </p:txBody>
      </p:sp>
      <p:sp>
        <p:nvSpPr>
          <p:cNvPr id="4" name="Content Placeholder 3">
            <a:extLst>
              <a:ext uri="{FF2B5EF4-FFF2-40B4-BE49-F238E27FC236}">
                <a16:creationId xmlns:a16="http://schemas.microsoft.com/office/drawing/2014/main" id="{C27EA9CA-AE98-37CA-D910-3077030B90A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3078749" cy="4058751"/>
          </a:xfrm>
        </p:spPr>
        <p:txBody>
          <a:bodyPr>
            <a:normAutofit/>
          </a:bodyPr>
          <a:lstStyle/>
          <a:p>
            <a:pPr marL="0" indent="0">
              <a:lnSpc>
                <a:spcPct val="90000"/>
              </a:lnSpc>
              <a:spcBef>
                <a:spcPts val="2500"/>
              </a:spcBef>
              <a:buFont typeface="Arial" panose="020B0604020202020204" pitchFamily="34" charset="0"/>
              <a:buNone/>
            </a:pPr>
            <a:r>
              <a:rPr lang="en-US" sz="1000" b="1"/>
              <a:t>Puzzle Games</a:t>
            </a:r>
          </a:p>
          <a:p>
            <a:pPr marL="0" lvl="1" indent="0">
              <a:lnSpc>
                <a:spcPct val="90000"/>
              </a:lnSpc>
              <a:buFont typeface="Arial" panose="020B0604020202020204" pitchFamily="34" charset="0"/>
              <a:buNone/>
            </a:pPr>
            <a:r>
              <a:rPr lang="en-US" sz="1000"/>
              <a:t>Puzzle games challenge players with problem-solving tasks that require logic and strategy. They promote cognitive skills and engagement.</a:t>
            </a:r>
          </a:p>
          <a:p>
            <a:pPr marL="0" indent="0">
              <a:lnSpc>
                <a:spcPct val="90000"/>
              </a:lnSpc>
              <a:spcBef>
                <a:spcPts val="2500"/>
              </a:spcBef>
              <a:buFont typeface="Arial" panose="020B0604020202020204" pitchFamily="34" charset="0"/>
              <a:buNone/>
            </a:pPr>
            <a:r>
              <a:rPr lang="en-US" sz="1000" b="1"/>
              <a:t>Casual Arcade Games</a:t>
            </a:r>
          </a:p>
          <a:p>
            <a:pPr marL="0" lvl="1" indent="0">
              <a:lnSpc>
                <a:spcPct val="90000"/>
              </a:lnSpc>
              <a:buFont typeface="Arial" panose="020B0604020202020204" pitchFamily="34" charset="0"/>
              <a:buNone/>
            </a:pPr>
            <a:r>
              <a:rPr lang="en-US" sz="1000"/>
              <a:t>Casual arcade games feature simple mechanics and fast-paced gameplay, appealing to a broad audience for quick entertainment.</a:t>
            </a:r>
          </a:p>
          <a:p>
            <a:pPr marL="0" indent="0">
              <a:lnSpc>
                <a:spcPct val="90000"/>
              </a:lnSpc>
              <a:spcBef>
                <a:spcPts val="2500"/>
              </a:spcBef>
              <a:buFont typeface="Arial" panose="020B0604020202020204" pitchFamily="34" charset="0"/>
              <a:buNone/>
            </a:pPr>
            <a:r>
              <a:rPr lang="en-US" sz="1000" b="1"/>
              <a:t>Multiplayer Experiences</a:t>
            </a:r>
          </a:p>
          <a:p>
            <a:pPr marL="0" lvl="1" indent="0">
              <a:lnSpc>
                <a:spcPct val="90000"/>
              </a:lnSpc>
              <a:buFont typeface="Arial" panose="020B0604020202020204" pitchFamily="34" charset="0"/>
              <a:buNone/>
            </a:pPr>
            <a:r>
              <a:rPr lang="en-US" sz="1000"/>
              <a:t>Multiplayer games enable social interaction and competition, with examples like Agar.io and Slither.io showcasing real-time player engagement.</a:t>
            </a:r>
          </a:p>
          <a:p>
            <a:pPr marL="0" indent="0">
              <a:lnSpc>
                <a:spcPct val="90000"/>
              </a:lnSpc>
              <a:spcBef>
                <a:spcPts val="2500"/>
              </a:spcBef>
              <a:buFont typeface="Arial" panose="020B0604020202020204" pitchFamily="34" charset="0"/>
              <a:buNone/>
            </a:pPr>
            <a:r>
              <a:rPr lang="en-US" sz="1000" b="1"/>
              <a:t>Interactive Storytelling</a:t>
            </a:r>
          </a:p>
          <a:p>
            <a:pPr marL="0" lvl="1" indent="0">
              <a:lnSpc>
                <a:spcPct val="90000"/>
              </a:lnSpc>
              <a:buFont typeface="Arial" panose="020B0604020202020204" pitchFamily="34" charset="0"/>
              <a:buNone/>
            </a:pPr>
            <a:r>
              <a:rPr lang="en-US" sz="1000"/>
              <a:t>Interactive storytelling games immerse players in narrative-driven experiences, such as browser-based escape rooms that combine puzzles with stories.</a:t>
            </a:r>
          </a:p>
        </p:txBody>
      </p:sp>
      <p:sp>
        <p:nvSpPr>
          <p:cNvPr id="10" name="Rectangle 9">
            <a:extLst>
              <a:ext uri="{FF2B5EF4-FFF2-40B4-BE49-F238E27FC236}">
                <a16:creationId xmlns:a16="http://schemas.microsoft.com/office/drawing/2014/main" id="{0A22D114-11B7-46ED-94A9-18DC1C977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ame Controller Icon on Button with Metallic Rim. The icon comes in two versions blue and red and has a shiny metallic rim. The buttons have a slight shadow and are on a white background. The modern look of the buttons is very clean and will work perfectly for websites and mobile aps.">
            <a:extLst>
              <a:ext uri="{FF2B5EF4-FFF2-40B4-BE49-F238E27FC236}">
                <a16:creationId xmlns:a16="http://schemas.microsoft.com/office/drawing/2014/main" id="{9E52966B-A5DB-4944-ADFA-B063FDF8D1EF}"/>
              </a:ext>
            </a:extLst>
          </p:cNvPr>
          <p:cNvPicPr>
            <a:picLocks noGrp="1" noChangeAspect="1"/>
          </p:cNvPicPr>
          <p:nvPr>
            <p:ph sz="half" idx="1"/>
          </p:nvPr>
        </p:nvPicPr>
        <p:blipFill>
          <a:blip r:embed="rId4"/>
          <a:srcRect r="23040"/>
          <a:stretch>
            <a:fillRect/>
          </a:stretch>
        </p:blipFill>
        <p:spPr>
          <a:xfrm>
            <a:off x="5120640" y="1438360"/>
            <a:ext cx="5676236" cy="3835314"/>
          </a:xfrm>
          <a:prstGeom prst="rect">
            <a:avLst/>
          </a:prstGeom>
        </p:spPr>
      </p:pic>
    </p:spTree>
    <p:extLst>
      <p:ext uri="{BB962C8B-B14F-4D97-AF65-F5344CB8AC3E}">
        <p14:creationId xmlns:p14="http://schemas.microsoft.com/office/powerpoint/2010/main" val="4728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C47DE-36AF-58AE-3A2B-384199FB9310}"/>
              </a:ext>
            </a:extLst>
          </p:cNvPr>
          <p:cNvSpPr>
            <a:spLocks noGrp="1"/>
          </p:cNvSpPr>
          <p:nvPr>
            <p:ph type="ctrTitle"/>
          </p:nvPr>
        </p:nvSpPr>
        <p:spPr>
          <a:xfrm>
            <a:off x="5139236" y="1097280"/>
            <a:ext cx="6043875" cy="4626864"/>
          </a:xfrm>
        </p:spPr>
        <p:txBody>
          <a:bodyPr anchor="ctr">
            <a:normAutofit/>
          </a:bodyPr>
          <a:lstStyle/>
          <a:p>
            <a:pPr algn="l"/>
            <a:r>
              <a:rPr lang="en-US"/>
              <a:t>Key Technologies and Tools</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199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C488-3792-6CC5-A2DE-0E89C44A0ED7}"/>
              </a:ext>
            </a:extLst>
          </p:cNvPr>
          <p:cNvSpPr>
            <a:spLocks noGrp="1"/>
          </p:cNvSpPr>
          <p:nvPr>
            <p:ph type="title"/>
          </p:nvPr>
        </p:nvSpPr>
        <p:spPr>
          <a:xfrm>
            <a:off x="5146160" y="609600"/>
            <a:ext cx="5978072" cy="970450"/>
          </a:xfrm>
        </p:spPr>
        <p:txBody>
          <a:bodyPr vert="horz" lIns="91440" tIns="45720" rIns="91440" bIns="45720" rtlCol="0" anchor="ctr">
            <a:normAutofit/>
          </a:bodyPr>
          <a:lstStyle/>
          <a:p>
            <a:pPr>
              <a:lnSpc>
                <a:spcPct val="90000"/>
              </a:lnSpc>
            </a:pPr>
            <a:r>
              <a:rPr lang="en-US" sz="3100"/>
              <a:t>HTML5, CSS3, and JavaScript Fundamentals</a:t>
            </a:r>
          </a:p>
        </p:txBody>
      </p:sp>
      <p:sp>
        <p:nvSpPr>
          <p:cNvPr id="4" name="Content Placeholder 3">
            <a:extLst>
              <a:ext uri="{FF2B5EF4-FFF2-40B4-BE49-F238E27FC236}">
                <a16:creationId xmlns:a16="http://schemas.microsoft.com/office/drawing/2014/main" id="{9203C7B2-9E7F-96F7-BD41-99015605361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6160" y="1828801"/>
            <a:ext cx="5978072" cy="3866048"/>
          </a:xfrm>
        </p:spPr>
        <p:txBody>
          <a:bodyPr>
            <a:normAutofit/>
          </a:bodyPr>
          <a:lstStyle/>
          <a:p>
            <a:pPr marL="0" indent="0">
              <a:spcBef>
                <a:spcPts val="2500"/>
              </a:spcBef>
              <a:buFont typeface="Arial" panose="020B0604020202020204" pitchFamily="34" charset="0"/>
              <a:buNone/>
            </a:pPr>
            <a:r>
              <a:rPr lang="en-US" sz="1400" b="1"/>
              <a:t>HTML5 Canvas for Graphics</a:t>
            </a:r>
          </a:p>
          <a:p>
            <a:pPr marL="0" lvl="1" indent="0">
              <a:buFont typeface="Arial" panose="020B0604020202020204" pitchFamily="34" charset="0"/>
              <a:buNone/>
            </a:pPr>
            <a:r>
              <a:rPr lang="en-US" sz="1400"/>
              <a:t>HTML5 offers the canvas element that enables rendering of 2D and 3D graphics for web games directly in browsers.</a:t>
            </a:r>
          </a:p>
          <a:p>
            <a:pPr marL="0" indent="0">
              <a:spcBef>
                <a:spcPts val="2500"/>
              </a:spcBef>
              <a:buFont typeface="Arial" panose="020B0604020202020204" pitchFamily="34" charset="0"/>
              <a:buNone/>
            </a:pPr>
            <a:r>
              <a:rPr lang="en-US" sz="1400" b="1"/>
              <a:t>CSS3 Styling</a:t>
            </a:r>
          </a:p>
          <a:p>
            <a:pPr marL="0" lvl="1" indent="0">
              <a:buFont typeface="Arial" panose="020B0604020202020204" pitchFamily="34" charset="0"/>
              <a:buNone/>
            </a:pPr>
            <a:r>
              <a:rPr lang="en-US" sz="1400"/>
              <a:t>CSS3 provides styling capabilities to enhance the visual appearance of game elements and create engaging user interfaces.</a:t>
            </a:r>
          </a:p>
          <a:p>
            <a:pPr marL="0" indent="0">
              <a:spcBef>
                <a:spcPts val="2500"/>
              </a:spcBef>
              <a:buFont typeface="Arial" panose="020B0604020202020204" pitchFamily="34" charset="0"/>
              <a:buNone/>
            </a:pPr>
            <a:r>
              <a:rPr lang="en-US" sz="1400" b="1"/>
              <a:t>JavaScript Game Logic</a:t>
            </a:r>
          </a:p>
          <a:p>
            <a:pPr marL="0" lvl="1" indent="0">
              <a:buFont typeface="Arial" panose="020B0604020202020204" pitchFamily="34" charset="0"/>
              <a:buNone/>
            </a:pPr>
            <a:r>
              <a:rPr lang="en-US" sz="1400"/>
              <a:t>JavaScript powers the game logic and interactivity, enabling dynamic gameplay and real-time user interaction within the browser.</a:t>
            </a:r>
          </a:p>
        </p:txBody>
      </p:sp>
      <p:pic>
        <p:nvPicPr>
          <p:cNvPr id="10" name="Picture 9">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5" name="Content Placeholder 4" descr="Scenic landscape of high cliff with sunset sky. Bali">
            <a:extLst>
              <a:ext uri="{FF2B5EF4-FFF2-40B4-BE49-F238E27FC236}">
                <a16:creationId xmlns:a16="http://schemas.microsoft.com/office/drawing/2014/main" id="{AF643AE9-2386-4A63-966F-52B493E816AE}"/>
              </a:ext>
            </a:extLst>
          </p:cNvPr>
          <p:cNvPicPr>
            <a:picLocks noGrp="1" noChangeAspect="1"/>
          </p:cNvPicPr>
          <p:nvPr>
            <p:ph sz="half" idx="1"/>
          </p:nvPr>
        </p:nvPicPr>
        <p:blipFill>
          <a:blip r:embed="rId5"/>
          <a:srcRect r="133"/>
          <a:stretch>
            <a:fillRect/>
          </a:stretch>
        </p:blipFill>
        <p:spPr>
          <a:xfrm>
            <a:off x="-10649" y="1"/>
            <a:ext cx="4571649" cy="6858000"/>
          </a:xfrm>
          <a:prstGeom prst="rect">
            <a:avLst/>
          </a:prstGeom>
        </p:spPr>
      </p:pic>
    </p:spTree>
    <p:extLst>
      <p:ext uri="{BB962C8B-B14F-4D97-AF65-F5344CB8AC3E}">
        <p14:creationId xmlns:p14="http://schemas.microsoft.com/office/powerpoint/2010/main" val="457507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38F9-1BAD-1EC2-976B-957F97A2264D}"/>
              </a:ext>
            </a:extLst>
          </p:cNvPr>
          <p:cNvSpPr>
            <a:spLocks noGrp="1"/>
          </p:cNvSpPr>
          <p:nvPr>
            <p:ph type="title"/>
          </p:nvPr>
        </p:nvSpPr>
        <p:spPr>
          <a:xfrm>
            <a:off x="913795" y="609600"/>
            <a:ext cx="10353762" cy="970450"/>
          </a:xfrm>
        </p:spPr>
        <p:txBody>
          <a:bodyPr vert="horz" lIns="91440" tIns="45720" rIns="91440" bIns="45720" rtlCol="0" anchor="ctr">
            <a:normAutofit/>
          </a:bodyPr>
          <a:lstStyle/>
          <a:p>
            <a:pPr>
              <a:lnSpc>
                <a:spcPct val="90000"/>
              </a:lnSpc>
            </a:pPr>
            <a:r>
              <a:rPr lang="en-US" sz="3100"/>
              <a:t>Game Engines for Web (E.g., Phaser, Three.js, Babylon.js)</a:t>
            </a:r>
          </a:p>
        </p:txBody>
      </p:sp>
      <p:sp>
        <p:nvSpPr>
          <p:cNvPr id="4" name="Content Placeholder 3">
            <a:extLst>
              <a:ext uri="{FF2B5EF4-FFF2-40B4-BE49-F238E27FC236}">
                <a16:creationId xmlns:a16="http://schemas.microsoft.com/office/drawing/2014/main" id="{AF77D118-D4EA-05E2-3F87-BA37904D129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5546272" cy="4058751"/>
          </a:xfrm>
        </p:spPr>
        <p:txBody>
          <a:bodyPr>
            <a:normAutofit/>
          </a:bodyPr>
          <a:lstStyle/>
          <a:p>
            <a:pPr marL="0" indent="0">
              <a:spcBef>
                <a:spcPts val="2500"/>
              </a:spcBef>
              <a:buClr>
                <a:srgbClr val="63AFB9"/>
              </a:buClr>
              <a:buFont typeface="Arial" panose="020B0604020202020204" pitchFamily="34" charset="0"/>
              <a:buNone/>
            </a:pPr>
            <a:r>
              <a:rPr lang="en-US" sz="1400" b="1"/>
              <a:t>Phaser for 2D Games</a:t>
            </a:r>
          </a:p>
          <a:p>
            <a:pPr marL="0" lvl="1" indent="0">
              <a:buClr>
                <a:srgbClr val="63AFB9"/>
              </a:buClr>
              <a:buFont typeface="Arial" panose="020B0604020202020204" pitchFamily="34" charset="0"/>
              <a:buNone/>
            </a:pPr>
            <a:r>
              <a:rPr lang="en-US" sz="1400"/>
              <a:t>Phaser is a popular framework for creating 2D web games with simplified development and rich features.</a:t>
            </a:r>
          </a:p>
          <a:p>
            <a:pPr marL="0" indent="0">
              <a:spcBef>
                <a:spcPts val="2500"/>
              </a:spcBef>
              <a:buClr>
                <a:srgbClr val="63AFB9"/>
              </a:buClr>
              <a:buFont typeface="Arial" panose="020B0604020202020204" pitchFamily="34" charset="0"/>
              <a:buNone/>
            </a:pPr>
            <a:r>
              <a:rPr lang="en-US" sz="1400" b="1"/>
              <a:t>Three.js for 3D Graphics</a:t>
            </a:r>
          </a:p>
          <a:p>
            <a:pPr marL="0" lvl="1" indent="0">
              <a:buClr>
                <a:srgbClr val="63AFB9"/>
              </a:buClr>
              <a:buFont typeface="Arial" panose="020B0604020202020204" pitchFamily="34" charset="0"/>
              <a:buNone/>
            </a:pPr>
            <a:r>
              <a:rPr lang="en-US" sz="1400"/>
              <a:t>Three.js provides tools to create complex 3D graphics on the web using WebGL technology.</a:t>
            </a:r>
          </a:p>
          <a:p>
            <a:pPr marL="0" indent="0">
              <a:spcBef>
                <a:spcPts val="2500"/>
              </a:spcBef>
              <a:buClr>
                <a:srgbClr val="63AFB9"/>
              </a:buClr>
              <a:buFont typeface="Arial" panose="020B0604020202020204" pitchFamily="34" charset="0"/>
              <a:buNone/>
            </a:pPr>
            <a:r>
              <a:rPr lang="en-US" sz="1400" b="1"/>
              <a:t>Babylon.js Capabilities</a:t>
            </a:r>
          </a:p>
          <a:p>
            <a:pPr marL="0" lvl="1" indent="0">
              <a:buClr>
                <a:srgbClr val="63AFB9"/>
              </a:buClr>
              <a:buFont typeface="Arial" panose="020B0604020202020204" pitchFamily="34" charset="0"/>
              <a:buNone/>
            </a:pPr>
            <a:r>
              <a:rPr lang="en-US" sz="1400"/>
              <a:t>Babylon.js offers powerful 3D engine features that accelerate building interactive web-based games and experiences.</a:t>
            </a:r>
          </a:p>
        </p:txBody>
      </p:sp>
      <p:pic>
        <p:nvPicPr>
          <p:cNvPr id="10" name="Picture 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Cropped shot of a young handsome male programmer working late at night in the office">
            <a:extLst>
              <a:ext uri="{FF2B5EF4-FFF2-40B4-BE49-F238E27FC236}">
                <a16:creationId xmlns:a16="http://schemas.microsoft.com/office/drawing/2014/main" id="{F4BA1FD3-3538-4496-81E3-21024D953F8E}"/>
              </a:ext>
            </a:extLst>
          </p:cNvPr>
          <p:cNvPicPr>
            <a:picLocks noGrp="1" noChangeAspect="1"/>
          </p:cNvPicPr>
          <p:nvPr>
            <p:ph sz="half" idx="1"/>
          </p:nvPr>
        </p:nvPicPr>
        <p:blipFill>
          <a:blip r:embed="rId5"/>
          <a:srcRect l="7853" r="8852" b="-2"/>
          <a:stretch>
            <a:fillRect/>
          </a:stretch>
        </p:blipFill>
        <p:spPr>
          <a:xfrm>
            <a:off x="7066560" y="2132822"/>
            <a:ext cx="4065464" cy="3258006"/>
          </a:xfrm>
          <a:prstGeom prst="rect">
            <a:avLst/>
          </a:prstGeom>
        </p:spPr>
      </p:pic>
    </p:spTree>
    <p:extLst>
      <p:ext uri="{BB962C8B-B14F-4D97-AF65-F5344CB8AC3E}">
        <p14:creationId xmlns:p14="http://schemas.microsoft.com/office/powerpoint/2010/main" val="3688891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515</TotalTime>
  <Words>1762</Words>
  <Application>Microsoft Office PowerPoint</Application>
  <PresentationFormat>Widescreen</PresentationFormat>
  <Paragraphs>165</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Arial</vt:lpstr>
      <vt:lpstr>Calisto MT</vt:lpstr>
      <vt:lpstr>Wingdings 2</vt:lpstr>
      <vt:lpstr>Slate</vt:lpstr>
      <vt:lpstr>Web Game Development: Creating Interactive Experiences for the Browser</vt:lpstr>
      <vt:lpstr>Agenda Highlights</vt:lpstr>
      <vt:lpstr>Introduction to Web Game Development</vt:lpstr>
      <vt:lpstr>Definition and Scope of Web Games</vt:lpstr>
      <vt:lpstr>Comparison with Traditional Game Development</vt:lpstr>
      <vt:lpstr>Popular Genres and Examples</vt:lpstr>
      <vt:lpstr>Key Technologies and Tools</vt:lpstr>
      <vt:lpstr>HTML5, CSS3, and JavaScript Fundamentals</vt:lpstr>
      <vt:lpstr>Game Engines for Web (E.g., Phaser, Three.js, Babylon.js)</vt:lpstr>
      <vt:lpstr>Browser APIs and Optimization Techniques</vt:lpstr>
      <vt:lpstr>Core Principles of Game Design for the Web</vt:lpstr>
      <vt:lpstr>User Experience and Interface Considerations</vt:lpstr>
      <vt:lpstr>Performance and Platform Compatibility</vt:lpstr>
      <vt:lpstr>Multiplayer and Networking Features</vt:lpstr>
      <vt:lpstr>Development Workflow and Best Practices</vt:lpstr>
      <vt:lpstr>Prototyping and Iterative Development</vt:lpstr>
      <vt:lpstr>Testing and Debugging for Browsers</vt:lpstr>
      <vt:lpstr>Deployment, Distribution, and Monetization</vt:lpstr>
      <vt:lpstr>Emerging Trends in Web Game Development</vt:lpstr>
      <vt:lpstr>Progressive Web Apps and Offline Gaming</vt:lpstr>
      <vt:lpstr>Integration with Emerging Technologies (E.g., WebXR, AI)</vt:lpstr>
      <vt:lpstr>Community Engagement and Open-Source Projects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Ferguson</dc:creator>
  <cp:lastModifiedBy>Adam Ferguson</cp:lastModifiedBy>
  <cp:revision>4</cp:revision>
  <dcterms:created xsi:type="dcterms:W3CDTF">2025-04-03T02:32:12Z</dcterms:created>
  <dcterms:modified xsi:type="dcterms:W3CDTF">2026-01-08T20:35:53Z</dcterms:modified>
</cp:coreProperties>
</file>